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84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D7F2A-8267-4B72-8003-40E8E81097A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Document réalisé par Mme Desmasures Psy EN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A3154-83D6-473E-BE12-ECE4DBF6EF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6636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23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23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23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 smtClean="0">
                <a:latin typeface="Times New Roman"/>
              </a:rPr>
              <a:t>Document réalisé par Mme Desmasures Psy EN</a:t>
            </a:r>
            <a:endParaRPr lang="fr-FR" sz="1400" b="0" strike="noStrike" spc="-1">
              <a:latin typeface="Times New Roman"/>
            </a:endParaRPr>
          </a:p>
        </p:txBody>
      </p:sp>
      <p:sp>
        <p:nvSpPr>
          <p:cNvPr id="23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901A086-8DF3-4B71-9806-A5843CE54B9A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010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CustomShape 1"/>
          <p:cNvSpPr/>
          <p:nvPr/>
        </p:nvSpPr>
        <p:spPr>
          <a:xfrm>
            <a:off x="3850560" y="9428760"/>
            <a:ext cx="29422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6A73563-805A-4DAF-A950-B42F813AD6E2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Microsoft YaHei"/>
              </a:rPr>
              <a:pPr algn="r">
                <a:lnSpc>
                  <a:spcPct val="100000"/>
                </a:lnSpc>
              </a:pPr>
              <a:t>1</a:t>
            </a:fld>
            <a:endParaRPr lang="fr-FR" sz="1200" b="0" strike="noStrike" spc="-1">
              <a:latin typeface="Arial"/>
            </a:endParaRPr>
          </a:p>
        </p:txBody>
      </p:sp>
      <p:sp>
        <p:nvSpPr>
          <p:cNvPr id="362" name="CustomShape 2"/>
          <p:cNvSpPr/>
          <p:nvPr/>
        </p:nvSpPr>
        <p:spPr>
          <a:xfrm>
            <a:off x="3850560" y="9431280"/>
            <a:ext cx="2940840" cy="48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040" tIns="49320" rIns="95040" bIns="49320" anchor="b">
            <a:noAutofit/>
          </a:bodyPr>
          <a:lstStyle/>
          <a:p>
            <a:pPr algn="r">
              <a:lnSpc>
                <a:spcPct val="100000"/>
              </a:lnSpc>
            </a:pPr>
            <a:fld id="{9F8F79C6-00A3-4210-A08F-9D930343FD4B}" type="slidenum">
              <a:rPr lang="fr-FR" sz="13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fr-FR" sz="1300" b="0" strike="noStrike" spc="-1">
              <a:latin typeface="Arial"/>
            </a:endParaRPr>
          </a:p>
        </p:txBody>
      </p:sp>
      <p:sp>
        <p:nvSpPr>
          <p:cNvPr id="363" name="CustomShape 3"/>
          <p:cNvSpPr/>
          <p:nvPr/>
        </p:nvSpPr>
        <p:spPr>
          <a:xfrm>
            <a:off x="1133640" y="744480"/>
            <a:ext cx="4527000" cy="3718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4" name="CustomShape 4"/>
          <p:cNvSpPr/>
          <p:nvPr/>
        </p:nvSpPr>
        <p:spPr>
          <a:xfrm>
            <a:off x="679680" y="4715640"/>
            <a:ext cx="5435280" cy="456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5" name="CustomShape 5"/>
          <p:cNvSpPr/>
          <p:nvPr/>
        </p:nvSpPr>
        <p:spPr>
          <a:xfrm>
            <a:off x="0" y="10157400"/>
            <a:ext cx="327780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Mise à jour réalisé par Anne Demasures Psy EN CIO ELancourt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fr-FR" sz="1400" b="0" strike="noStrike" spc="-1" smtClean="0">
                <a:latin typeface="Times New Roman"/>
              </a:rPr>
              <a:t>Document réalisé par Mme Desmasures Psy EN</a:t>
            </a:r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400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4920" cy="4463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3840">
              <a:lnSpc>
                <a:spcPct val="100000"/>
              </a:lnSpc>
            </a:pPr>
            <a:r>
              <a:rPr lang="fr-FR" sz="2000" b="0" strike="noStrike" spc="-1" dirty="0">
                <a:latin typeface="Arial"/>
              </a:rPr>
              <a:t>			*La voie générale est en cours de modification : nouveau bac en 2021.</a:t>
            </a:r>
          </a:p>
          <a:p>
            <a:pPr marL="216000" indent="-213840">
              <a:lnSpc>
                <a:spcPct val="100000"/>
              </a:lnSpc>
            </a:pPr>
            <a:r>
              <a:rPr lang="fr-FR" sz="2000" b="0" strike="noStrike" spc="-1" dirty="0">
                <a:latin typeface="Arial"/>
              </a:rPr>
              <a:t>				http://eduscol.education.fr/cid126665/vers-le-bac-2021.html</a:t>
            </a:r>
          </a:p>
          <a:p>
            <a:pPr marL="216000" indent="-213840">
              <a:lnSpc>
                <a:spcPct val="100000"/>
              </a:lnSpc>
            </a:pPr>
            <a:r>
              <a:rPr lang="fr-FR" sz="2000" b="1" strike="noStrike" spc="-1" dirty="0">
                <a:latin typeface="Arial"/>
              </a:rPr>
              <a:t>                                               Attention : enfin de 3e les trois possibilités de décision d’orientation sont :  1ère année de CAP,  2NDE Pro et 2nde GT</a:t>
            </a:r>
            <a:r>
              <a:rPr lang="fr-FR" sz="2000" b="0" strike="noStrike" spc="-1" dirty="0">
                <a:latin typeface="Arial"/>
              </a:rPr>
              <a:t>…</a:t>
            </a:r>
          </a:p>
          <a:p>
            <a:pPr marL="216000" indent="-213840">
              <a:lnSpc>
                <a:spcPct val="100000"/>
              </a:lnSpc>
            </a:pPr>
            <a:r>
              <a:rPr lang="fr-FR" sz="2000" b="0" strike="noStrike" spc="-1" dirty="0">
                <a:latin typeface="Arial"/>
              </a:rPr>
              <a:t>			</a:t>
            </a:r>
          </a:p>
        </p:txBody>
      </p:sp>
      <p:sp>
        <p:nvSpPr>
          <p:cNvPr id="367" name="CustomShape 2"/>
          <p:cNvSpPr/>
          <p:nvPr/>
        </p:nvSpPr>
        <p:spPr>
          <a:xfrm>
            <a:off x="3850560" y="9428760"/>
            <a:ext cx="29422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EFC3AD4-CBF4-462A-9F81-DA533663E8A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 lang="fr-FR" sz="1200" b="0" strike="noStrike" spc="-1">
              <a:latin typeface="Arial"/>
            </a:endParaRPr>
          </a:p>
        </p:txBody>
      </p:sp>
      <p:sp>
        <p:nvSpPr>
          <p:cNvPr id="368" name="CustomShape 3"/>
          <p:cNvSpPr/>
          <p:nvPr/>
        </p:nvSpPr>
        <p:spPr>
          <a:xfrm>
            <a:off x="0" y="10157400"/>
            <a:ext cx="327780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Mise à jour réalisé par Anne Demasures Psy EN CIO ELancourt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fr-FR" sz="1400" b="0" strike="noStrike" spc="-1" smtClean="0">
                <a:latin typeface="Times New Roman"/>
              </a:rPr>
              <a:t>Document réalisé par Mme Desmasures Psy EN</a:t>
            </a:r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927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4760" cy="480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 : permettre aux élèves de se spécialiser progressivement dans un métier et d’avoir une connaissance élargie du champ professionnel auquel ils se destinent. 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 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: préparer l’accompagnement personnalisé de chaque élève.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 : donner du sens aux apprentissages, rendre les enseignements généraux plus concrets en les inscrivant, pour partie, dans la perspective professionnelle choisie par l’élève. 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: témoigner de l’acquisition des savoirs et des gestes propres à un métier. 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:  mieux préparer le lycéen à l’insertion professionnelle ou à la poursuite d’études en fonction de ses choix.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0" y="10157400"/>
            <a:ext cx="327780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Mise à jour réalisé par Anne Demasures Psy EN CIO ELancourt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fr-FR" sz="1400" b="0" strike="noStrike" spc="-1" smtClean="0">
                <a:latin typeface="Times New Roman"/>
              </a:rPr>
              <a:t>Document réalisé par Mme Desmasures Psy EN</a:t>
            </a:r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259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4760" cy="480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 : permettre aux élèves de se spécialiser progressivement dans un métier et d’avoir une connaissance élargie du champ professionnel auquel ils se destinent. 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 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: préparer l’accompagnement personnalisé de chaque élève.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 : donner du sens aux apprentissages, rendre les enseignements généraux plus concrets en les inscrivant, pour partie, dans la perspective professionnelle choisie par l’élève. 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: témoigner de l’acquisition des savoirs et des gestes propres à un métier. 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r>
              <a:rPr lang="fr-FR" sz="1200" b="0" u="sng" strike="noStrike" spc="-1">
                <a:solidFill>
                  <a:srgbClr val="000000"/>
                </a:solidFill>
                <a:uFillTx/>
                <a:latin typeface="Calibri"/>
              </a:rPr>
              <a:t>Objectif</a:t>
            </a:r>
            <a:r>
              <a:rPr lang="fr-FR" sz="1200" b="0" strike="noStrike" spc="-1">
                <a:solidFill>
                  <a:srgbClr val="000000"/>
                </a:solidFill>
                <a:latin typeface="Calibri"/>
              </a:rPr>
              <a:t>:  mieux préparer le lycéen à l’insertion professionnelle ou à la poursuite d’études en fonction de ses choix.</a:t>
            </a: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0" y="10157400"/>
            <a:ext cx="327780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Mise à jour réalisé par Anne Demasures Psy EN CIO ELancourt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fr-FR" sz="1400" b="0" strike="noStrike" spc="-1" smtClean="0">
                <a:latin typeface="Times New Roman"/>
              </a:rPr>
              <a:t>Document réalisé par Mme Desmasures Psy EN</a:t>
            </a:r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259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571680" y="285840"/>
            <a:ext cx="8224920" cy="86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2"/>
          <p:cNvSpPr/>
          <p:nvPr/>
        </p:nvSpPr>
        <p:spPr>
          <a:xfrm>
            <a:off x="34920" y="1268640"/>
            <a:ext cx="8494560" cy="61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25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25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25000"/>
              </a:lnSpc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226912" y="165767"/>
            <a:ext cx="8712000" cy="1004760"/>
          </a:xfrm>
          <a:prstGeom prst="rect">
            <a:avLst/>
          </a:prstGeom>
          <a:solidFill>
            <a:srgbClr val="4C95A4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Entretien avec Mme </a:t>
            </a:r>
            <a:r>
              <a:rPr lang="fr-FR" sz="2400" b="1" strike="noStrike" spc="-1" dirty="0" err="1">
                <a:solidFill>
                  <a:srgbClr val="FFFFFF"/>
                </a:solidFill>
                <a:latin typeface="Calibri"/>
                <a:ea typeface="DejaVu Sans"/>
              </a:rPr>
              <a:t>Desmasures</a:t>
            </a: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, psychologue Education Nationale </a:t>
            </a: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spécialité conseil en orientation (Psy E.N.)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237" name="CustomShape 4"/>
          <p:cNvSpPr/>
          <p:nvPr/>
        </p:nvSpPr>
        <p:spPr>
          <a:xfrm>
            <a:off x="1824120" y="2709000"/>
            <a:ext cx="5516640" cy="197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CustomShape 5"/>
          <p:cNvSpPr/>
          <p:nvPr/>
        </p:nvSpPr>
        <p:spPr>
          <a:xfrm>
            <a:off x="276120" y="2562364"/>
            <a:ext cx="8644320" cy="3717720"/>
          </a:xfrm>
          <a:prstGeom prst="rect">
            <a:avLst/>
          </a:prstGeom>
          <a:noFill/>
          <a:ln w="28440">
            <a:solidFill>
              <a:srgbClr val="E46C0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4C95A4"/>
                </a:solidFill>
                <a:latin typeface="Comic Sans MS"/>
                <a:ea typeface="DejaVu Sans"/>
              </a:rPr>
              <a:t>  </a:t>
            </a:r>
            <a:r>
              <a:rPr lang="fr-FR" sz="2000" b="1" u="sng" strike="noStrike" spc="-1" dirty="0">
                <a:solidFill>
                  <a:srgbClr val="4C95A4"/>
                </a:solidFill>
                <a:uFillTx/>
                <a:latin typeface="Calibri"/>
                <a:ea typeface="DejaVu Sans"/>
              </a:rPr>
              <a:t>Au CIO d’Elancourt</a:t>
            </a:r>
            <a:endParaRPr lang="fr-F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4C95A4"/>
                </a:solidFill>
                <a:latin typeface="Calibri"/>
                <a:ea typeface="DejaVu Sans"/>
              </a:rPr>
              <a:t>Le mardi </a:t>
            </a:r>
            <a:r>
              <a:rPr lang="fr-FR" sz="2000" b="1" strike="noStrike" spc="-1" dirty="0" smtClean="0">
                <a:solidFill>
                  <a:srgbClr val="4C95A4"/>
                </a:solidFill>
                <a:latin typeface="Calibri"/>
                <a:ea typeface="DejaVu Sans"/>
              </a:rPr>
              <a:t>après midi et vendredi matin</a:t>
            </a:r>
            <a:endParaRPr lang="fr-FR" sz="2000" b="0" strike="noStrike" spc="-1" dirty="0">
              <a:latin typeface="Arial"/>
            </a:endParaRPr>
          </a:p>
          <a:p>
            <a:pPr algn="ctr">
              <a:lnSpc>
                <a:spcPct val="95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rue de la Grenouillère / ELANCOURT / 01.30.16.08.30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Horaires pendant l’année scolaire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: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Du lundi au vendredi de </a:t>
            </a:r>
            <a:r>
              <a:rPr lang="fr-F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9h à 12h30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et de </a:t>
            </a:r>
            <a:r>
              <a:rPr lang="fr-F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13h30 à 17h </a:t>
            </a:r>
            <a:endParaRPr lang="fr-FR" sz="18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fr-FR" sz="180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Nocturnes mardi soir 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17h 19h uniquement sur rendez-vous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 samedi matin : </a:t>
            </a:r>
            <a:r>
              <a:rPr lang="fr-F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9h à 12h </a:t>
            </a:r>
            <a:r>
              <a:rPr lang="fr-FR" sz="1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uniquement sur rendez-vous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Horaires pendant les vacances scolaires :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Mêmes horaires, fermé le samedi.</a:t>
            </a:r>
            <a:endParaRPr lang="fr-FR" sz="1800" b="0" strike="noStrike" spc="-1" dirty="0">
              <a:latin typeface="Arial"/>
            </a:endParaRPr>
          </a:p>
          <a:p>
            <a:pPr algn="ctr"/>
            <a:r>
              <a:rPr lang="fr-FR" sz="1800" b="1" u="sng" strike="noStrike" spc="-1" dirty="0">
                <a:solidFill>
                  <a:srgbClr val="3F7D89"/>
                </a:solidFill>
                <a:uFillTx/>
                <a:latin typeface="Calibri"/>
                <a:ea typeface="DejaVu Sans"/>
              </a:rPr>
              <a:t>Mme </a:t>
            </a:r>
            <a:r>
              <a:rPr lang="fr-FR" sz="1800" b="1" u="sng" strike="noStrike" spc="-1" dirty="0" err="1">
                <a:solidFill>
                  <a:srgbClr val="3F7D89"/>
                </a:solidFill>
                <a:uFillTx/>
                <a:latin typeface="Calibri"/>
                <a:ea typeface="DejaVu Sans"/>
              </a:rPr>
              <a:t>Desmasures</a:t>
            </a:r>
            <a:r>
              <a:rPr lang="fr-FR" sz="1800" b="1" u="sng" strike="noStrike" spc="-1" dirty="0">
                <a:solidFill>
                  <a:srgbClr val="3F7D89"/>
                </a:solidFill>
                <a:uFillTx/>
                <a:latin typeface="Calibri"/>
                <a:ea typeface="DejaVu Sans"/>
              </a:rPr>
              <a:t> sera de rendez-vous et d’accueil au CIO la première semaine des vacances de Février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239" name="CustomShape 6"/>
          <p:cNvSpPr/>
          <p:nvPr/>
        </p:nvSpPr>
        <p:spPr>
          <a:xfrm>
            <a:off x="470880" y="1311040"/>
            <a:ext cx="8273880" cy="1062705"/>
          </a:xfrm>
          <a:prstGeom prst="rect">
            <a:avLst/>
          </a:prstGeom>
          <a:noFill/>
          <a:ln w="28440">
            <a:solidFill>
              <a:srgbClr val="E46C0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u="sng" strike="noStrike" spc="-1" dirty="0">
                <a:solidFill>
                  <a:srgbClr val="4C95A4"/>
                </a:solidFill>
                <a:uFillTx/>
                <a:latin typeface="Calibri"/>
                <a:ea typeface="DejaVu Sans"/>
              </a:rPr>
              <a:t>Au collège </a:t>
            </a:r>
            <a:endParaRPr lang="fr-F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4C95A4"/>
                </a:solidFill>
                <a:latin typeface="Calibri"/>
                <a:ea typeface="DejaVu Sans"/>
              </a:rPr>
              <a:t>le </a:t>
            </a:r>
            <a:r>
              <a:rPr lang="fr-FR" sz="2000" b="1" spc="-1" dirty="0" smtClean="0">
                <a:solidFill>
                  <a:srgbClr val="4C95A4"/>
                </a:solidFill>
                <a:latin typeface="Calibri"/>
                <a:ea typeface="DejaVu Sans"/>
              </a:rPr>
              <a:t>jeudi</a:t>
            </a:r>
            <a:r>
              <a:rPr lang="fr-FR" sz="2000" b="1" strike="noStrike" spc="-1" dirty="0" smtClean="0">
                <a:solidFill>
                  <a:srgbClr val="4C95A4"/>
                </a:solidFill>
                <a:latin typeface="Calibri"/>
                <a:ea typeface="DejaVu Sans"/>
              </a:rPr>
              <a:t> </a:t>
            </a:r>
            <a:r>
              <a:rPr lang="fr-FR" sz="2000" b="1" strike="noStrike" spc="-1" dirty="0">
                <a:solidFill>
                  <a:srgbClr val="4C95A4"/>
                </a:solidFill>
                <a:latin typeface="Calibri"/>
                <a:ea typeface="DejaVu Sans"/>
              </a:rPr>
              <a:t>et </a:t>
            </a:r>
            <a:r>
              <a:rPr lang="fr-FR" sz="2000" b="1" strike="noStrike" spc="-1" dirty="0" smtClean="0">
                <a:solidFill>
                  <a:srgbClr val="4C95A4"/>
                </a:solidFill>
                <a:latin typeface="Calibri"/>
                <a:ea typeface="DejaVu Sans"/>
              </a:rPr>
              <a:t>vendredi </a:t>
            </a:r>
            <a:r>
              <a:rPr lang="fr-FR" sz="2000" b="1" strike="noStrike" spc="-1" dirty="0">
                <a:solidFill>
                  <a:srgbClr val="4C95A4"/>
                </a:solidFill>
                <a:latin typeface="Calibri"/>
                <a:ea typeface="DejaVu Sans"/>
              </a:rPr>
              <a:t>après midi</a:t>
            </a:r>
            <a:endParaRPr lang="fr-F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Prendre rendez-vous auprès de M. Royer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30764" y="6428510"/>
            <a:ext cx="3850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Document réalisé par Mme </a:t>
            </a:r>
            <a:r>
              <a:rPr lang="fr-FR" sz="1200" dirty="0" err="1" smtClean="0"/>
              <a:t>Desmasures</a:t>
            </a:r>
            <a:r>
              <a:rPr lang="fr-FR" sz="1200" dirty="0" smtClean="0"/>
              <a:t> Janvier 2022</a:t>
            </a:r>
            <a:endParaRPr lang="fr-FR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" name="Table 1"/>
          <p:cNvGraphicFramePr/>
          <p:nvPr/>
        </p:nvGraphicFramePr>
        <p:xfrm>
          <a:off x="138544" y="967680"/>
          <a:ext cx="8930575" cy="5760720"/>
        </p:xfrm>
        <a:graphic>
          <a:graphicData uri="http://schemas.openxmlformats.org/drawingml/2006/table">
            <a:tbl>
              <a:tblPr/>
              <a:tblGrid>
                <a:gridCol w="4150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9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Enseignements communs</a:t>
                      </a:r>
                      <a:endParaRPr lang="fr-FR" sz="2000" b="0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Français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Century Gothic"/>
                          <a:ea typeface="MS PGothic"/>
                        </a:rPr>
                        <a:t>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4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Histoire-géo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LVA et LVB (enveloppe globalisée)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5 h30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Sciences économiques et sociales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1 h30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Maths 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4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Physique-chimie 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SVT – Sciences de la vie et de la terre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1h30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EPS – Éducation physique et sportive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2 h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EMC – Enseignement moral et civique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18h/an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Sciences numériques et technologie 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1 h 30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Accompagnement personnalisé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Accompagnement au choix de l’orientation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E46C0A"/>
                        </a:buClr>
                        <a:buSzPct val="25000"/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Heures de vie de classe</a:t>
                      </a:r>
                      <a:endParaRPr lang="fr-FR" sz="1600" b="1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1" strike="noStrike" spc="-1" dirty="0">
                          <a:solidFill>
                            <a:srgbClr val="8064A2"/>
                          </a:solidFill>
                          <a:latin typeface="Calibri"/>
                          <a:ea typeface="MS PGothic"/>
                        </a:rPr>
                        <a:t>Enseignements optionnels</a:t>
                      </a:r>
                      <a:endParaRPr lang="fr-FR" sz="2000" b="0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A9C000"/>
                        </a:buClr>
                        <a:buFont typeface="Wingdings" charset="2"/>
                        <a:buChar char=""/>
                      </a:pPr>
                      <a:r>
                        <a:rPr lang="fr-FR" sz="1600" b="1" strike="noStrike" spc="-1" dirty="0">
                          <a:solidFill>
                            <a:srgbClr val="A9C000"/>
                          </a:solidFill>
                          <a:latin typeface="Calibri"/>
                          <a:ea typeface="MS PGothic"/>
                        </a:rPr>
                        <a:t>1 enseignement général, au choix  </a:t>
                      </a:r>
                      <a:endParaRPr lang="fr-FR" sz="1600" b="0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Arts : arts plastiques ou cinéma-audiovisuel, danse, histoire des arts, musique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LVC étrangère ou régionale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Langues et cultures de l’Antiquité (LCA) latin*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Langues et cultures de l’Antiquité (LCA) grec*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Éducation physique et sportive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Écologie, agronomie, territoires-développement durable (EATDD</a:t>
                      </a: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entury Gothic"/>
                          <a:ea typeface="MS PGothic"/>
                        </a:rPr>
                        <a:t>, </a:t>
                      </a:r>
                      <a:r>
                        <a:rPr lang="fr-FR" sz="1600" b="1" i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en lycée agricole</a:t>
                      </a: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)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</a:t>
                      </a: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A9C000"/>
                        </a:buClr>
                        <a:buFont typeface="Wingdings" charset="2"/>
                        <a:buChar char=""/>
                      </a:pPr>
                      <a:r>
                        <a:rPr lang="fr-FR" sz="1600" b="1" strike="noStrike" spc="-1" dirty="0">
                          <a:solidFill>
                            <a:srgbClr val="A9C000"/>
                          </a:solidFill>
                          <a:latin typeface="Calibri"/>
                          <a:ea typeface="MS PGothic"/>
                        </a:rPr>
                        <a:t>1 enseignement technologique, au choix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Management et gestion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Biotechnologies,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Création et culture - design)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 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1 h 30</a:t>
                      </a: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entury Gothic"/>
                          <a:ea typeface="MS PGothic"/>
                        </a:rPr>
                        <a:t>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Création et innovation technologique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alibri"/>
                          <a:ea typeface="MS PGothic"/>
                        </a:rPr>
                        <a:t>► </a:t>
                      </a:r>
                      <a:r>
                        <a:rPr lang="fr-FR" sz="1600" b="1" strike="noStrike" spc="-1" dirty="0" smtClean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6h (PASS CCD)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Hippologie et équitation ou autres pratique sportive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Pratiques sociales et culturelle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Pratiques professionnelles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3 h 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 marL="216000" indent="-213840">
                        <a:lnSpc>
                          <a:spcPct val="100000"/>
                        </a:lnSpc>
                        <a:buClr>
                          <a:srgbClr val="4F81BD"/>
                        </a:buClr>
                        <a:buFont typeface="Arial"/>
                        <a:buChar char="•"/>
                      </a:pPr>
                      <a:r>
                        <a:rPr lang="fr-FR" sz="1600" b="1" strike="noStrike" spc="-1" dirty="0">
                          <a:solidFill>
                            <a:srgbClr val="4F81BD"/>
                          </a:solidFill>
                          <a:latin typeface="Calibri"/>
                          <a:ea typeface="MS PGothic"/>
                        </a:rPr>
                        <a:t>Santé et social </a:t>
                      </a:r>
                      <a:r>
                        <a:rPr lang="fr-FR" sz="1600" b="1" strike="noStrike" spc="-1" dirty="0">
                          <a:solidFill>
                            <a:srgbClr val="558ED5"/>
                          </a:solidFill>
                          <a:latin typeface="Century Gothic"/>
                          <a:ea typeface="MS PGothic"/>
                        </a:rPr>
                        <a:t>►</a:t>
                      </a:r>
                      <a:r>
                        <a:rPr lang="fr-FR" sz="1600" b="1" strike="noStrike" spc="-1" dirty="0">
                          <a:solidFill>
                            <a:srgbClr val="E46C0A"/>
                          </a:solidFill>
                          <a:latin typeface="Calibri"/>
                          <a:ea typeface="MS PGothic"/>
                        </a:rPr>
                        <a:t>1 h 30</a:t>
                      </a:r>
                      <a:endParaRPr lang="fr-FR" sz="16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2" name="CustomShape 2"/>
          <p:cNvSpPr/>
          <p:nvPr/>
        </p:nvSpPr>
        <p:spPr>
          <a:xfrm>
            <a:off x="3057237" y="280193"/>
            <a:ext cx="5538578" cy="5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►</a:t>
            </a: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La </a:t>
            </a:r>
            <a:r>
              <a:rPr lang="fr-F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2de générale et </a:t>
            </a:r>
            <a:r>
              <a:rPr lang="fr-FR" sz="24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technologique</a:t>
            </a: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1022040" y="1272240"/>
            <a:ext cx="7862400" cy="4681440"/>
          </a:xfrm>
          <a:prstGeom prst="parallelogram">
            <a:avLst>
              <a:gd name="adj" fmla="val 25000"/>
            </a:avLst>
          </a:prstGeom>
          <a:solidFill>
            <a:srgbClr val="E46C0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FFFFFF"/>
                </a:solidFill>
                <a:latin typeface="Arial Black"/>
                <a:ea typeface="DejaVu Sans"/>
              </a:rPr>
              <a:t>La voie générale</a:t>
            </a:r>
            <a:endParaRPr lang="fr-FR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1473120" y="180000"/>
            <a:ext cx="7279200" cy="5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►</a:t>
            </a:r>
            <a:r>
              <a:rPr lang="fr-FR" sz="2000" b="0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fr-FR" sz="20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Enseignements commun de voie générale</a:t>
            </a:r>
            <a:endParaRPr lang="fr-FR" sz="2000" b="0" strike="noStrike" spc="-1">
              <a:latin typeface="Arial"/>
            </a:endParaRPr>
          </a:p>
        </p:txBody>
      </p:sp>
      <p:graphicFrame>
        <p:nvGraphicFramePr>
          <p:cNvPr id="295" name="Table 2"/>
          <p:cNvGraphicFramePr/>
          <p:nvPr/>
        </p:nvGraphicFramePr>
        <p:xfrm>
          <a:off x="443160" y="1471319"/>
          <a:ext cx="8186760" cy="4763225"/>
        </p:xfrm>
        <a:graphic>
          <a:graphicData uri="http://schemas.openxmlformats.org/drawingml/2006/table">
            <a:tbl>
              <a:tblPr/>
              <a:tblGrid>
                <a:gridCol w="487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► SOCLE DE CULTURE COMMUNE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1re</a:t>
                      </a:r>
                      <a:endParaRPr lang="fr-FR" sz="2400" b="1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Tale</a:t>
                      </a:r>
                      <a:endParaRPr lang="fr-FR" sz="2400" b="1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63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Français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--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8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Philosophie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--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8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Histoire géographie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8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Enseignement moral &amp; civique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0h30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0h30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8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LVA et LVB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4h30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8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EPS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8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Enseignement scientifique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2h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2h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1861920" y="188640"/>
            <a:ext cx="7279200" cy="5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►</a:t>
            </a:r>
            <a:r>
              <a:rPr lang="fr-FR" sz="2000" b="0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fr-FR" sz="20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Enseignements de spécialité en voie générale</a:t>
            </a:r>
            <a:endParaRPr lang="fr-FR" sz="2000" b="0" strike="noStrike" spc="-1">
              <a:latin typeface="Arial"/>
            </a:endParaRPr>
          </a:p>
        </p:txBody>
      </p:sp>
      <p:graphicFrame>
        <p:nvGraphicFramePr>
          <p:cNvPr id="297" name="Table 2"/>
          <p:cNvGraphicFramePr/>
          <p:nvPr/>
        </p:nvGraphicFramePr>
        <p:xfrm>
          <a:off x="523800" y="1137600"/>
          <a:ext cx="8231040" cy="5236920"/>
        </p:xfrm>
        <a:graphic>
          <a:graphicData uri="http://schemas.openxmlformats.org/drawingml/2006/table">
            <a:tbl>
              <a:tblPr/>
              <a:tblGrid>
                <a:gridCol w="54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1" strike="noStrike" spc="-1" dirty="0">
                          <a:solidFill>
                            <a:schemeClr val="tx1"/>
                          </a:solidFill>
                          <a:latin typeface="Calibri"/>
                          <a:ea typeface="DejaVu Sans"/>
                        </a:rPr>
                        <a:t> ► ENSEIGNEMENTS DE SPÉCIALITÉ</a:t>
                      </a:r>
                      <a:endParaRPr lang="fr-FR" sz="20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>
                          <a:solidFill>
                            <a:schemeClr val="tx1"/>
                          </a:solidFill>
                          <a:latin typeface="Calibri"/>
                          <a:ea typeface="DejaVu Sans"/>
                        </a:rPr>
                        <a:t>3 en 1re</a:t>
                      </a:r>
                      <a:endParaRPr lang="fr-FR" sz="20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>
                          <a:solidFill>
                            <a:schemeClr val="tx1"/>
                          </a:solidFill>
                          <a:latin typeface="Calibri"/>
                          <a:ea typeface="DejaVu Sans"/>
                        </a:rPr>
                        <a:t>2 en Tale</a:t>
                      </a:r>
                      <a:endParaRPr lang="fr-FR" sz="20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Arts</a:t>
                      </a:r>
                      <a:endParaRPr lang="fr-FR" sz="20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Biologie écologie </a:t>
                      </a:r>
                      <a:r>
                        <a:rPr lang="fr-FR" sz="1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(lycées agricoles)</a:t>
                      </a:r>
                      <a:endParaRPr lang="fr-FR" sz="1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Histoire géographie, géopolitique et sc. politiques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Humanités, littérature et philosophie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Langues littératures et cultures étrangères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Littérature, langues et cultures de l’Antiquité</a:t>
                      </a:r>
                      <a:endParaRPr lang="fr-FR" sz="20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Mathématiques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Numérique et sc. informatiques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Sciences de la vie et de la terre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Sc. de l’ingénieur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Sciences économiques et sociales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Physique chimie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6h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1022040" y="1272240"/>
            <a:ext cx="7862400" cy="4681440"/>
          </a:xfrm>
          <a:prstGeom prst="parallelogram">
            <a:avLst>
              <a:gd name="adj" fmla="val 25000"/>
            </a:avLst>
          </a:prstGeom>
          <a:solidFill>
            <a:srgbClr val="E46C0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La voie technologique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299" name="CustomShape 2"/>
          <p:cNvSpPr/>
          <p:nvPr/>
        </p:nvSpPr>
        <p:spPr>
          <a:xfrm>
            <a:off x="1022040" y="1320840"/>
            <a:ext cx="7862400" cy="4681440"/>
          </a:xfrm>
          <a:prstGeom prst="parallelogram">
            <a:avLst>
              <a:gd name="adj" fmla="val 25000"/>
            </a:avLst>
          </a:prstGeom>
          <a:solidFill>
            <a:srgbClr val="E46C0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FFFFFF"/>
                </a:solidFill>
                <a:latin typeface="Arial Black"/>
                <a:ea typeface="DejaVu Sans"/>
              </a:rPr>
              <a:t>La voie technologique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2358000" y="188640"/>
            <a:ext cx="6568920" cy="48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Calibri"/>
                <a:ea typeface="DejaVu Sans"/>
              </a:rPr>
              <a:t>► </a:t>
            </a:r>
            <a:r>
              <a:rPr lang="fr-FR" sz="2800" b="0" strike="noStrike" spc="-1">
                <a:solidFill>
                  <a:srgbClr val="FFFFFF"/>
                </a:solidFill>
                <a:latin typeface="Arial Bold"/>
                <a:ea typeface="DejaVu Sans"/>
              </a:rPr>
              <a:t>Les bacs technologiques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343080" y="1158120"/>
            <a:ext cx="8451360" cy="1367640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STI2D - Sciences et technologies de l’industrie et du développement durable </a:t>
            </a: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Emilie de Breteuil </a:t>
            </a:r>
            <a:r>
              <a:rPr lang="fr-FR" sz="2200" b="0" strike="noStrike" spc="-1">
                <a:solidFill>
                  <a:srgbClr val="B71D0D"/>
                </a:solidFill>
                <a:latin typeface="Arial Narrow"/>
                <a:ea typeface="DejaVu Sans"/>
              </a:rPr>
              <a:t>ou </a:t>
            </a: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de Villaroy </a:t>
            </a:r>
            <a:r>
              <a:rPr lang="fr-FR" sz="2200" b="0" strike="noStrike" spc="-1">
                <a:solidFill>
                  <a:srgbClr val="B71D0D"/>
                </a:solidFill>
                <a:latin typeface="Arial Narrow"/>
                <a:ea typeface="DejaVu Sans"/>
              </a:rPr>
              <a:t>selon la spécialité 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A9C000"/>
                </a:solidFill>
                <a:latin typeface="Arial Narrow"/>
                <a:ea typeface="DejaVu Sans"/>
              </a:rPr>
              <a:t>Pour qui ? </a:t>
            </a:r>
            <a:r>
              <a:rPr lang="fr-FR" sz="20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Les élèves qui aiment comprendre les systèmes techniques et concevoir de nouveaux produits.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343080" y="4965480"/>
            <a:ext cx="8451360" cy="13676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STL - Sciences et technologies de laboratoire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Mansart Saint Cyr l’Ecole </a:t>
            </a:r>
            <a:r>
              <a:rPr lang="fr-FR" sz="2200" b="0" strike="noStrike" spc="-1">
                <a:solidFill>
                  <a:srgbClr val="B71D0D"/>
                </a:solidFill>
                <a:latin typeface="Arial Narrow"/>
                <a:ea typeface="DejaVu Sans"/>
              </a:rPr>
              <a:t>ou </a:t>
            </a: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Marie Curie Versailles 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558ED5"/>
                </a:solidFill>
                <a:latin typeface="Arial Narrow"/>
                <a:ea typeface="DejaVu Sans"/>
              </a:rPr>
              <a:t>Pour qui ? </a:t>
            </a:r>
            <a:r>
              <a:rPr lang="fr-FR" sz="2000" b="0" strike="noStrike" spc="-1">
                <a:solidFill>
                  <a:srgbClr val="558ED5"/>
                </a:solidFill>
                <a:latin typeface="Arial Narrow"/>
                <a:ea typeface="DejaVu Sans"/>
              </a:rPr>
              <a:t> </a:t>
            </a:r>
            <a:r>
              <a:rPr lang="fr-FR" sz="20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Les élève intéressés par les manipulations en laboratoire et l’étude des produits de la santé, de l’environnement, des bio-industries, de la chimie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03" name="CustomShape 4"/>
          <p:cNvSpPr/>
          <p:nvPr/>
        </p:nvSpPr>
        <p:spPr>
          <a:xfrm>
            <a:off x="343080" y="3103920"/>
            <a:ext cx="8451360" cy="1367640"/>
          </a:xfrm>
          <a:prstGeom prst="rect">
            <a:avLst/>
          </a:prstGeom>
          <a:solidFill>
            <a:srgbClr val="FFF5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 dirty="0">
                <a:solidFill>
                  <a:srgbClr val="C00000"/>
                </a:solidFill>
                <a:latin typeface="Arial Narrow"/>
                <a:ea typeface="DejaVu Sans"/>
              </a:rPr>
              <a:t>ST2S - Sciences et technologies de la santé et du social</a:t>
            </a:r>
            <a:endParaRPr lang="fr-FR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1" u="sng" strike="noStrike" spc="-1" dirty="0">
                <a:solidFill>
                  <a:srgbClr val="C00000"/>
                </a:solidFill>
                <a:uFillTx/>
                <a:latin typeface="Arial Narrow"/>
                <a:ea typeface="DejaVu Sans"/>
              </a:rPr>
              <a:t>Lycée Les 7 </a:t>
            </a:r>
            <a:r>
              <a:rPr lang="fr-FR" sz="2200" b="1" u="sng" strike="noStrike" spc="-1" dirty="0" smtClean="0">
                <a:solidFill>
                  <a:srgbClr val="C00000"/>
                </a:solidFill>
                <a:uFillTx/>
                <a:latin typeface="Arial Narrow"/>
                <a:ea typeface="DejaVu Sans"/>
              </a:rPr>
              <a:t>Mares, Lycée de la Plaine de </a:t>
            </a:r>
            <a:r>
              <a:rPr lang="fr-FR" sz="2200" b="1" u="sng" strike="noStrike" spc="-1" dirty="0" err="1" smtClean="0">
                <a:solidFill>
                  <a:srgbClr val="C00000"/>
                </a:solidFill>
                <a:uFillTx/>
                <a:latin typeface="Arial Narrow"/>
                <a:ea typeface="DejaVu Sans"/>
              </a:rPr>
              <a:t>Neauphles</a:t>
            </a:r>
            <a:endParaRPr lang="fr-FR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A9C000"/>
                </a:solidFill>
                <a:latin typeface="Arial Narrow"/>
                <a:ea typeface="DejaVu Sans"/>
              </a:rPr>
              <a:t>Pour qui ?</a:t>
            </a:r>
            <a:r>
              <a:rPr lang="fr-FR" sz="2000" b="0" strike="noStrike" spc="-1" dirty="0">
                <a:solidFill>
                  <a:srgbClr val="595959"/>
                </a:solidFill>
                <a:latin typeface="Arial Narrow"/>
                <a:ea typeface="DejaVu Sans"/>
              </a:rPr>
              <a:t> </a:t>
            </a:r>
            <a:r>
              <a:rPr lang="fr-FR" sz="20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Les élèves intéressés par les relations humaines et le travail dans le domaine social ou paramédical. </a:t>
            </a:r>
            <a:endParaRPr lang="fr-FR" sz="2000" b="0" strike="noStrike" spc="-1" dirty="0">
              <a:latin typeface="Arial"/>
            </a:endParaRPr>
          </a:p>
        </p:txBody>
      </p:sp>
      <p:pic>
        <p:nvPicPr>
          <p:cNvPr id="304" name="Image 8"/>
          <p:cNvPicPr/>
          <p:nvPr/>
        </p:nvPicPr>
        <p:blipFill>
          <a:blip r:embed="rId3" cstate="print"/>
          <a:stretch/>
        </p:blipFill>
        <p:spPr>
          <a:xfrm>
            <a:off x="7758000" y="2815920"/>
            <a:ext cx="1169280" cy="977040"/>
          </a:xfrm>
          <a:prstGeom prst="rect">
            <a:avLst/>
          </a:prstGeom>
          <a:ln>
            <a:noFill/>
          </a:ln>
        </p:spPr>
      </p:pic>
      <p:pic>
        <p:nvPicPr>
          <p:cNvPr id="305" name="Image 9"/>
          <p:cNvPicPr/>
          <p:nvPr/>
        </p:nvPicPr>
        <p:blipFill>
          <a:blip r:embed="rId4" cstate="print"/>
          <a:stretch/>
        </p:blipFill>
        <p:spPr>
          <a:xfrm>
            <a:off x="7963560" y="4689720"/>
            <a:ext cx="963360" cy="96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677880" y="4088160"/>
            <a:ext cx="8139600" cy="1397880"/>
          </a:xfrm>
          <a:prstGeom prst="rect">
            <a:avLst/>
          </a:prstGeom>
          <a:solidFill>
            <a:srgbClr val="FEFF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STAV - Sciences et technologies de l’agronomie et du vivant ( au lycée agricole)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Agricole et Horticole Saint Germain en Laye 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3366FF"/>
                </a:solidFill>
                <a:latin typeface="Arial Narrow"/>
                <a:ea typeface="DejaVu Sans"/>
              </a:rPr>
              <a:t>Pour qui ?  </a:t>
            </a:r>
            <a:r>
              <a:rPr lang="fr-FR" sz="2000" b="0" strike="noStrike" spc="-1">
                <a:solidFill>
                  <a:srgbClr val="595959"/>
                </a:solidFill>
                <a:latin typeface="Arial Narrow"/>
                <a:ea typeface="DejaVu Sans"/>
              </a:rPr>
              <a:t>Les élèves attirés par la biologie, l’agriculture et l’environnement.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677880" y="1401840"/>
            <a:ext cx="8139600" cy="136764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STMG - Sciences et technologies du management et de la gestion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Descartes </a:t>
            </a:r>
            <a:r>
              <a:rPr lang="fr-FR" sz="2200" b="0" strike="noStrike" spc="-1">
                <a:solidFill>
                  <a:srgbClr val="B71D0D"/>
                </a:solidFill>
                <a:latin typeface="Arial Narrow"/>
                <a:ea typeface="DejaVu Sans"/>
              </a:rPr>
              <a:t>ou</a:t>
            </a: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 </a:t>
            </a: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Villaroy</a:t>
            </a: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 </a:t>
            </a:r>
            <a:r>
              <a:rPr lang="fr-FR" sz="2200" b="0" strike="noStrike" spc="-1">
                <a:solidFill>
                  <a:srgbClr val="B71D0D"/>
                </a:solidFill>
                <a:latin typeface="Arial Narrow"/>
                <a:ea typeface="DejaVu Sans"/>
              </a:rPr>
              <a:t>ou</a:t>
            </a: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 </a:t>
            </a: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Dumont d’Urville </a:t>
            </a:r>
            <a:r>
              <a:rPr lang="fr-FR" sz="2200" b="0" strike="noStrike" spc="-1">
                <a:solidFill>
                  <a:srgbClr val="B71D0D"/>
                </a:solidFill>
                <a:latin typeface="Arial Narrow"/>
                <a:ea typeface="DejaVu Sans"/>
              </a:rPr>
              <a:t>suivant la spécialité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A9C000"/>
                </a:solidFill>
                <a:latin typeface="Arial Narrow"/>
                <a:ea typeface="DejaVu Sans"/>
              </a:rPr>
              <a:t>Pour qui ? </a:t>
            </a:r>
            <a:r>
              <a:rPr lang="fr-FR" sz="2000" b="0" strike="noStrike" spc="-1">
                <a:solidFill>
                  <a:srgbClr val="595959"/>
                </a:solidFill>
                <a:latin typeface="Arial Narrow"/>
                <a:ea typeface="DejaVu Sans"/>
              </a:rPr>
              <a:t>Les élèves intéressés par le fonctionnement des organisations et leur gestion, les relations au travail.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08" name="CustomShape 3"/>
          <p:cNvSpPr/>
          <p:nvPr/>
        </p:nvSpPr>
        <p:spPr>
          <a:xfrm>
            <a:off x="2358000" y="188640"/>
            <a:ext cx="6568920" cy="48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Arial Bold"/>
                <a:ea typeface="DejaVu Sans"/>
              </a:rPr>
              <a:t>Les bacs technologiques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309" name="Image 4"/>
          <p:cNvPicPr/>
          <p:nvPr/>
        </p:nvPicPr>
        <p:blipFill>
          <a:blip r:embed="rId3" cstate="print"/>
          <a:stretch/>
        </p:blipFill>
        <p:spPr>
          <a:xfrm>
            <a:off x="6714720" y="2491560"/>
            <a:ext cx="2212200" cy="1242360"/>
          </a:xfrm>
          <a:prstGeom prst="rect">
            <a:avLst/>
          </a:prstGeom>
          <a:ln>
            <a:noFill/>
          </a:ln>
        </p:spPr>
      </p:pic>
      <p:pic>
        <p:nvPicPr>
          <p:cNvPr id="310" name="Image 8"/>
          <p:cNvPicPr/>
          <p:nvPr/>
        </p:nvPicPr>
        <p:blipFill>
          <a:blip r:embed="rId4"/>
          <a:stretch/>
        </p:blipFill>
        <p:spPr>
          <a:xfrm>
            <a:off x="7862040" y="4795920"/>
            <a:ext cx="1065240" cy="1311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2358000" y="188640"/>
            <a:ext cx="6568920" cy="48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Arial Bold"/>
                <a:ea typeface="DejaVu Sans"/>
              </a:rPr>
              <a:t>Les bacs technologiques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312" name="CustomShape 2"/>
          <p:cNvSpPr/>
          <p:nvPr/>
        </p:nvSpPr>
        <p:spPr>
          <a:xfrm>
            <a:off x="8360280" y="6525720"/>
            <a:ext cx="786600" cy="3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CC960741-E086-4A14-A0B1-1827B4156715}" type="slidenum">
              <a:rPr lang="fr-FR" sz="1200" b="0" strike="noStrike" spc="-1">
                <a:solidFill>
                  <a:srgbClr val="FFFFFF"/>
                </a:solidFill>
                <a:latin typeface="Arial Bold"/>
                <a:ea typeface="Arial Bold"/>
              </a:rPr>
              <a:pPr>
                <a:lnSpc>
                  <a:spcPct val="100000"/>
                </a:lnSpc>
              </a:pPr>
              <a:t>17</a:t>
            </a:fld>
            <a:endParaRPr lang="fr-FR" sz="1200" b="0" strike="noStrike" spc="-1"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377640" y="1206360"/>
            <a:ext cx="8432640" cy="106272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STHR - Sciences et technologies de l’hôtellerie et de la restauration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d’hôtellerie et de tourisme Guyancourt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3366FF"/>
                </a:solidFill>
                <a:latin typeface="Arial Narrow"/>
                <a:ea typeface="DejaVu Sans"/>
              </a:rPr>
              <a:t>Pour qui ? </a:t>
            </a:r>
            <a:r>
              <a:rPr lang="fr-FR" sz="2000" b="0" strike="noStrike" spc="-1">
                <a:solidFill>
                  <a:srgbClr val="595959"/>
                </a:solidFill>
                <a:latin typeface="Arial Narrow"/>
                <a:ea typeface="DejaVu Sans"/>
              </a:rPr>
              <a:t>Après une </a:t>
            </a:r>
            <a:r>
              <a:rPr lang="fr-FR" sz="2000" b="1" strike="noStrike" spc="-1">
                <a:solidFill>
                  <a:srgbClr val="4A452A"/>
                </a:solidFill>
                <a:latin typeface="Arial Narrow"/>
                <a:ea typeface="DejaVu Sans"/>
              </a:rPr>
              <a:t>2de spécifique, </a:t>
            </a:r>
            <a:r>
              <a:rPr lang="fr-FR" sz="2000" b="0" strike="noStrike" spc="-1">
                <a:solidFill>
                  <a:srgbClr val="595959"/>
                </a:solidFill>
                <a:latin typeface="Arial Narrow"/>
                <a:ea typeface="DejaVu Sans"/>
              </a:rPr>
              <a:t>mais possible après une 2de générale et techno.</a:t>
            </a:r>
            <a:r>
              <a:rPr lang="fr-FR" sz="20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14" name="CustomShape 4"/>
          <p:cNvSpPr/>
          <p:nvPr/>
        </p:nvSpPr>
        <p:spPr>
          <a:xfrm>
            <a:off x="396360" y="4900680"/>
            <a:ext cx="8432640" cy="136764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S2TMD - Techniques de la musique de la danse et du théâtre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de la Bruyère Versailles </a:t>
            </a:r>
            <a:r>
              <a:rPr lang="fr-FR" sz="18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( pour musique et danse)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267CF2"/>
                </a:solidFill>
                <a:latin typeface="Arial Narrow"/>
                <a:ea typeface="DejaVu Sans"/>
              </a:rPr>
              <a:t>Pour qui ? </a:t>
            </a:r>
            <a:r>
              <a:rPr lang="fr-FR" sz="2000" b="0" strike="noStrike" spc="-1">
                <a:solidFill>
                  <a:srgbClr val="595959"/>
                </a:solidFill>
                <a:latin typeface="Arial Narrow"/>
                <a:ea typeface="DejaVu Sans"/>
              </a:rPr>
              <a:t>Après une </a:t>
            </a:r>
            <a:r>
              <a:rPr lang="fr-FR" sz="2000" b="1" strike="noStrike" spc="-1">
                <a:solidFill>
                  <a:srgbClr val="4A452A"/>
                </a:solidFill>
                <a:latin typeface="Arial Narrow"/>
                <a:ea typeface="DejaVu Sans"/>
              </a:rPr>
              <a:t>2de spécifique </a:t>
            </a:r>
            <a:r>
              <a:rPr lang="fr-FR" sz="2000" b="0" strike="noStrike" spc="-1">
                <a:solidFill>
                  <a:srgbClr val="595959"/>
                </a:solidFill>
                <a:latin typeface="Arial Narrow"/>
                <a:ea typeface="DejaVu Sans"/>
              </a:rPr>
              <a:t>et avec pratique intensive de la danse ou d’un instrument ; être inscrit-e au conservatoire.</a:t>
            </a:r>
            <a:r>
              <a:rPr lang="fr-FR" sz="2000" b="1" strike="noStrike" spc="-1">
                <a:solidFill>
                  <a:srgbClr val="A9C000"/>
                </a:solidFill>
                <a:latin typeface="Arial Narrow"/>
                <a:ea typeface="DejaVu Sans"/>
              </a:rPr>
              <a:t>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15" name="CustomShape 5"/>
          <p:cNvSpPr/>
          <p:nvPr/>
        </p:nvSpPr>
        <p:spPr>
          <a:xfrm>
            <a:off x="377640" y="2890800"/>
            <a:ext cx="8451360" cy="1062720"/>
          </a:xfrm>
          <a:prstGeom prst="rect">
            <a:avLst/>
          </a:prstGeom>
          <a:solidFill>
            <a:srgbClr val="FEFFF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1" strike="noStrike" spc="-1">
                <a:solidFill>
                  <a:srgbClr val="B71D0D"/>
                </a:solidFill>
                <a:latin typeface="Arial Narrow"/>
                <a:ea typeface="DejaVu Sans"/>
              </a:rPr>
              <a:t>STD2A - Sciences et technologies du design et des arts appliqués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1" u="sng" strike="noStrike" spc="-1">
                <a:solidFill>
                  <a:srgbClr val="B71D0D"/>
                </a:solidFill>
                <a:uFillTx/>
                <a:latin typeface="Arial Narrow"/>
                <a:ea typeface="DejaVu Sans"/>
              </a:rPr>
              <a:t>Lycée Le Corbusier Poissy </a:t>
            </a:r>
            <a:r>
              <a:rPr lang="fr-FR" sz="2000" b="1" strike="noStrike" spc="-1">
                <a:solidFill>
                  <a:srgbClr val="A9C000"/>
                </a:solidFill>
                <a:latin typeface="Arial Narrow"/>
                <a:ea typeface="DejaVu Sans"/>
              </a:rPr>
              <a:t>Pour qui ? </a:t>
            </a:r>
            <a:r>
              <a:rPr lang="fr-FR" sz="2000" b="0" strike="noStrike" spc="-1">
                <a:solidFill>
                  <a:srgbClr val="595959"/>
                </a:solidFill>
                <a:latin typeface="Arial Narrow"/>
                <a:ea typeface="DejaVu Sans"/>
              </a:rPr>
              <a:t>Les élèves qu’intéressent les applications de l’art : graphisme, mode, design…, et la conception :  réalisation espaces/objets. 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316" name="Image 9"/>
          <p:cNvPicPr/>
          <p:nvPr/>
        </p:nvPicPr>
        <p:blipFill>
          <a:blip r:embed="rId3" cstate="print"/>
          <a:stretch/>
        </p:blipFill>
        <p:spPr>
          <a:xfrm>
            <a:off x="7814160" y="2193840"/>
            <a:ext cx="1088640" cy="1147320"/>
          </a:xfrm>
          <a:prstGeom prst="rect">
            <a:avLst/>
          </a:prstGeom>
          <a:ln>
            <a:noFill/>
          </a:ln>
        </p:spPr>
      </p:pic>
      <p:pic>
        <p:nvPicPr>
          <p:cNvPr id="317" name="Image 11"/>
          <p:cNvPicPr/>
          <p:nvPr/>
        </p:nvPicPr>
        <p:blipFill>
          <a:blip r:embed="rId4"/>
          <a:stretch/>
        </p:blipFill>
        <p:spPr>
          <a:xfrm>
            <a:off x="7814160" y="830520"/>
            <a:ext cx="1274760" cy="1083960"/>
          </a:xfrm>
          <a:prstGeom prst="rect">
            <a:avLst/>
          </a:prstGeom>
          <a:ln>
            <a:noFill/>
          </a:ln>
        </p:spPr>
      </p:pic>
      <p:pic>
        <p:nvPicPr>
          <p:cNvPr id="318" name="Image 12"/>
          <p:cNvPicPr/>
          <p:nvPr/>
        </p:nvPicPr>
        <p:blipFill>
          <a:blip r:embed="rId5" cstate="print"/>
          <a:stretch/>
        </p:blipFill>
        <p:spPr>
          <a:xfrm>
            <a:off x="7156080" y="4414680"/>
            <a:ext cx="1747080" cy="9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Image 7"/>
          <p:cNvPicPr/>
          <p:nvPr/>
        </p:nvPicPr>
        <p:blipFill>
          <a:blip r:embed="rId2"/>
          <a:stretch/>
        </p:blipFill>
        <p:spPr>
          <a:xfrm>
            <a:off x="4320" y="0"/>
            <a:ext cx="9132480" cy="6854760"/>
          </a:xfrm>
          <a:prstGeom prst="rect">
            <a:avLst/>
          </a:prstGeom>
          <a:ln>
            <a:noFill/>
          </a:ln>
        </p:spPr>
      </p:pic>
      <p:pic>
        <p:nvPicPr>
          <p:cNvPr id="320" name="Image 2"/>
          <p:cNvPicPr/>
          <p:nvPr/>
        </p:nvPicPr>
        <p:blipFill>
          <a:blip r:embed="rId3"/>
          <a:stretch/>
        </p:blipFill>
        <p:spPr>
          <a:xfrm>
            <a:off x="4536000" y="1080000"/>
            <a:ext cx="4461480" cy="2949480"/>
          </a:xfrm>
          <a:prstGeom prst="rect">
            <a:avLst/>
          </a:prstGeom>
          <a:ln>
            <a:noFill/>
          </a:ln>
        </p:spPr>
      </p:pic>
      <p:pic>
        <p:nvPicPr>
          <p:cNvPr id="321" name="Picture 11"/>
          <p:cNvPicPr/>
          <p:nvPr/>
        </p:nvPicPr>
        <p:blipFill>
          <a:blip r:embed="rId4"/>
          <a:stretch/>
        </p:blipFill>
        <p:spPr>
          <a:xfrm>
            <a:off x="216000" y="648000"/>
            <a:ext cx="794880" cy="735120"/>
          </a:xfrm>
          <a:prstGeom prst="rect">
            <a:avLst/>
          </a:prstGeom>
          <a:ln>
            <a:noFill/>
          </a:ln>
        </p:spPr>
      </p:pic>
      <p:sp>
        <p:nvSpPr>
          <p:cNvPr id="322" name="CustomShape 1"/>
          <p:cNvSpPr/>
          <p:nvPr/>
        </p:nvSpPr>
        <p:spPr>
          <a:xfrm>
            <a:off x="864000" y="1008000"/>
            <a:ext cx="4028040" cy="42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kitparents.onisep.fr/apresla3eme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2689920" y="84960"/>
            <a:ext cx="6301800" cy="94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>
                <a:solidFill>
                  <a:srgbClr val="F2F2F2"/>
                </a:solidFill>
                <a:latin typeface="Calibri"/>
                <a:ea typeface="DejaVu Sans"/>
              </a:rPr>
              <a:t>Pour accompagner votre enfant dans ses choix d’orientation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324" name="CustomShape 3"/>
          <p:cNvSpPr/>
          <p:nvPr/>
        </p:nvSpPr>
        <p:spPr>
          <a:xfrm>
            <a:off x="144000" y="5832000"/>
            <a:ext cx="8884800" cy="71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rencontre avec les professionnels qui accompagnent votre enfant pendant son année de </a:t>
            </a:r>
            <a:r>
              <a:rPr lang="fr-FR" sz="20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fr-FR" sz="2000" b="1" strike="noStrike" spc="-1" baseline="30000" dirty="0" smtClean="0">
                <a:solidFill>
                  <a:srgbClr val="000000"/>
                </a:solidFill>
                <a:latin typeface="Calibri"/>
                <a:ea typeface="DejaVu Sans"/>
              </a:rPr>
              <a:t>ème</a:t>
            </a:r>
            <a:r>
              <a:rPr lang="fr-FR" sz="20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, Portes Ouvertes des établissements</a:t>
            </a:r>
            <a:endParaRPr lang="fr-FR" sz="2000" b="0" strike="noStrike" spc="-1" dirty="0">
              <a:latin typeface="Arial"/>
            </a:endParaRPr>
          </a:p>
        </p:txBody>
      </p:sp>
      <p:pic>
        <p:nvPicPr>
          <p:cNvPr id="325" name="Image 247"/>
          <p:cNvPicPr/>
          <p:nvPr/>
        </p:nvPicPr>
        <p:blipFill>
          <a:blip r:embed="rId5"/>
          <a:stretch/>
        </p:blipFill>
        <p:spPr>
          <a:xfrm>
            <a:off x="190800" y="2664360"/>
            <a:ext cx="4126680" cy="3165480"/>
          </a:xfrm>
          <a:prstGeom prst="rect">
            <a:avLst/>
          </a:prstGeom>
          <a:ln>
            <a:noFill/>
          </a:ln>
        </p:spPr>
      </p:pic>
      <p:sp>
        <p:nvSpPr>
          <p:cNvPr id="326" name="CustomShape 4"/>
          <p:cNvSpPr/>
          <p:nvPr/>
        </p:nvSpPr>
        <p:spPr>
          <a:xfrm>
            <a:off x="4320000" y="4608000"/>
            <a:ext cx="3525480" cy="107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Horizon 21 </a:t>
            </a: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simulation du choix de spécialités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en voie générale et de la poursuite d'études 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Image 1"/>
          <p:cNvPicPr/>
          <p:nvPr/>
        </p:nvPicPr>
        <p:blipFill>
          <a:blip r:embed="rId2"/>
          <a:stretch/>
        </p:blipFill>
        <p:spPr>
          <a:xfrm>
            <a:off x="8280" y="0"/>
            <a:ext cx="9132480" cy="6854760"/>
          </a:xfrm>
          <a:prstGeom prst="rect">
            <a:avLst/>
          </a:prstGeom>
          <a:ln>
            <a:noFill/>
          </a:ln>
        </p:spPr>
      </p:pic>
      <p:sp>
        <p:nvSpPr>
          <p:cNvPr id="241" name="CustomShape 1"/>
          <p:cNvSpPr/>
          <p:nvPr/>
        </p:nvSpPr>
        <p:spPr>
          <a:xfrm>
            <a:off x="2628720" y="8640"/>
            <a:ext cx="6119640" cy="108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500" b="1" strike="noStrike" spc="-1">
                <a:solidFill>
                  <a:srgbClr val="FFFFFF"/>
                </a:solidFill>
                <a:latin typeface="Arial Black"/>
                <a:ea typeface="Arial Black"/>
              </a:rPr>
              <a:t>LES ÉTAPES D’ORIENTATION EN 3ÈME</a:t>
            </a:r>
            <a:endParaRPr lang="fr-FR" sz="2500" b="0" strike="noStrike" spc="-1"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792000" y="1145309"/>
            <a:ext cx="8202600" cy="55690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r>
              <a:rPr lang="fr-FR" sz="1800" b="1" strike="noStrike" spc="-1" dirty="0">
                <a:solidFill>
                  <a:srgbClr val="E46C0A"/>
                </a:solidFill>
                <a:latin typeface="Arial"/>
                <a:ea typeface="Arial"/>
              </a:rPr>
              <a:t>En janvier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les élèves et leur famille formulent leurs vœux provisoires par </a:t>
            </a:r>
            <a:r>
              <a:rPr lang="fr-FR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Educonnect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:    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VŒUX D’ORIENTATION PROVISOIRE</a:t>
            </a:r>
            <a:endParaRPr lang="fr-FR" sz="18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r>
              <a:rPr lang="fr-FR" sz="1800" b="1" strike="noStrike" spc="-1" dirty="0">
                <a:solidFill>
                  <a:srgbClr val="E46C0A"/>
                </a:solidFill>
                <a:latin typeface="Arial"/>
                <a:ea typeface="Arial"/>
              </a:rPr>
              <a:t>Au conseil de </a:t>
            </a:r>
            <a:r>
              <a:rPr lang="fr-FR" sz="1800" b="1" strike="noStrike" spc="-1" dirty="0" smtClean="0">
                <a:solidFill>
                  <a:srgbClr val="E46C0A"/>
                </a:solidFill>
                <a:latin typeface="Arial"/>
                <a:ea typeface="Arial"/>
              </a:rPr>
              <a:t>classe du 2</a:t>
            </a:r>
            <a:r>
              <a:rPr lang="fr-FR" sz="1800" b="1" strike="noStrike" spc="-1" baseline="30000" dirty="0" smtClean="0">
                <a:solidFill>
                  <a:srgbClr val="E46C0A"/>
                </a:solidFill>
                <a:latin typeface="Arial"/>
                <a:ea typeface="Arial"/>
              </a:rPr>
              <a:t>ème</a:t>
            </a:r>
            <a:r>
              <a:rPr lang="fr-FR" sz="1800" b="1" strike="noStrike" spc="-1" dirty="0" smtClean="0">
                <a:solidFill>
                  <a:srgbClr val="E46C0A"/>
                </a:solidFill>
                <a:latin typeface="Arial"/>
                <a:ea typeface="Arial"/>
              </a:rPr>
              <a:t> trimestre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un avis provisoire d’orientation est donné 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r>
              <a:rPr lang="fr-FR" sz="1800" b="1" strike="noStrike" spc="-1" dirty="0">
                <a:solidFill>
                  <a:srgbClr val="E46C0A"/>
                </a:solidFill>
                <a:latin typeface="Arial"/>
                <a:ea typeface="Arial"/>
              </a:rPr>
              <a:t>D’avril à mai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les élèves et leur famille inscrivent leurs vœux définitifs sur la fiche de dialogue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VŒUX D’ORIENTATION DÉFINITIF</a:t>
            </a:r>
            <a:endParaRPr lang="fr-FR" sz="18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r>
              <a:rPr lang="fr-FR" sz="1800" b="1" strike="noStrike" spc="-1" dirty="0">
                <a:solidFill>
                  <a:srgbClr val="E46C0A"/>
                </a:solidFill>
                <a:latin typeface="Arial"/>
                <a:ea typeface="Arial"/>
              </a:rPr>
              <a:t>Au conseil de classe </a:t>
            </a:r>
            <a:r>
              <a:rPr lang="fr-FR" sz="1800" b="1" strike="noStrike" spc="-1" dirty="0" smtClean="0">
                <a:solidFill>
                  <a:srgbClr val="E46C0A"/>
                </a:solidFill>
                <a:latin typeface="Arial"/>
                <a:ea typeface="Arial"/>
              </a:rPr>
              <a:t>du 3</a:t>
            </a:r>
            <a:r>
              <a:rPr lang="fr-FR" sz="1800" b="1" strike="noStrike" spc="-1" baseline="30000" dirty="0" smtClean="0">
                <a:solidFill>
                  <a:srgbClr val="E46C0A"/>
                </a:solidFill>
                <a:latin typeface="Arial"/>
                <a:ea typeface="Arial"/>
              </a:rPr>
              <a:t>ème</a:t>
            </a:r>
            <a:r>
              <a:rPr lang="fr-FR" sz="1800" b="1" strike="noStrike" spc="-1" dirty="0" smtClean="0">
                <a:solidFill>
                  <a:srgbClr val="E46C0A"/>
                </a:solidFill>
                <a:latin typeface="Arial"/>
                <a:ea typeface="Arial"/>
              </a:rPr>
              <a:t> trimestre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une proposition d’orientation est faite par l’équipe pédagogique :</a:t>
            </a:r>
            <a:endParaRPr lang="fr-FR" sz="1800" b="0" strike="noStrike" spc="-1" dirty="0">
              <a:latin typeface="Arial"/>
            </a:endParaRPr>
          </a:p>
          <a:p>
            <a:pPr marL="432000" lvl="1" indent="-213840">
              <a:lnSpc>
                <a:spcPct val="100000"/>
              </a:lnSpc>
              <a:buClr>
                <a:srgbClr val="000000"/>
              </a:buClr>
              <a:buSzPct val="25000"/>
              <a:buFont typeface="Wingdings" charset="2"/>
              <a:buChar char="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Elle est validée si elle correspond  au vœu de l’élève ;</a:t>
            </a:r>
            <a:endParaRPr lang="fr-FR" sz="1300" b="0" strike="noStrike" spc="-1" dirty="0">
              <a:latin typeface="Arial"/>
            </a:endParaRPr>
          </a:p>
          <a:p>
            <a:pPr marL="432000" lvl="1" indent="-213840">
              <a:lnSpc>
                <a:spcPct val="100000"/>
              </a:lnSpc>
              <a:buClr>
                <a:srgbClr val="000000"/>
              </a:buClr>
              <a:buSzPct val="25000"/>
              <a:buFont typeface="Wingdings" charset="2"/>
              <a:buChar char="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Un entretien est organisé entre la famille et le chef d’établissement si elle diffère du vœu de l’élève</a:t>
            </a:r>
            <a:r>
              <a:rPr lang="fr-FR" sz="13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300" b="0" strike="noStrike" spc="-1" dirty="0"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endParaRPr lang="fr-FR" sz="1800" b="1" strike="noStrike" spc="-1" dirty="0" smtClean="0">
              <a:solidFill>
                <a:srgbClr val="E46C0A"/>
              </a:solidFill>
              <a:latin typeface="Arial"/>
              <a:ea typeface="Arial"/>
            </a:endParaRPr>
          </a:p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r>
              <a:rPr lang="fr-FR" b="1" spc="-1" dirty="0" smtClean="0">
                <a:solidFill>
                  <a:srgbClr val="E46C0A"/>
                </a:solidFill>
                <a:latin typeface="Arial"/>
                <a:ea typeface="Arial"/>
              </a:rPr>
              <a:t>Mai, </a:t>
            </a:r>
            <a:r>
              <a:rPr lang="fr-FR" spc="-1" dirty="0" smtClean="0">
                <a:latin typeface="Arial"/>
                <a:ea typeface="Arial"/>
              </a:rPr>
              <a:t>les familles formules des vœux d’affectations </a:t>
            </a:r>
          </a:p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endParaRPr lang="fr-FR" spc="-1" dirty="0" smtClean="0">
              <a:latin typeface="Arial"/>
              <a:ea typeface="Arial"/>
            </a:endParaRPr>
          </a:p>
          <a:p>
            <a:pPr marL="216000" indent="-213840">
              <a:lnSpc>
                <a:spcPct val="100000"/>
              </a:lnSpc>
              <a:buClr>
                <a:srgbClr val="E46C0A"/>
              </a:buClr>
              <a:buFont typeface="Arial"/>
              <a:buChar char="■"/>
            </a:pPr>
            <a:r>
              <a:rPr lang="fr-FR" sz="1800" b="1" strike="noStrike" spc="-1" dirty="0" smtClean="0">
                <a:solidFill>
                  <a:srgbClr val="E46C0A"/>
                </a:solidFill>
                <a:latin typeface="Arial"/>
                <a:ea typeface="Arial"/>
              </a:rPr>
              <a:t>De </a:t>
            </a:r>
            <a:r>
              <a:rPr lang="fr-FR" sz="1800" b="1" strike="noStrike" spc="-1" dirty="0">
                <a:solidFill>
                  <a:srgbClr val="E46C0A"/>
                </a:solidFill>
                <a:latin typeface="Arial"/>
                <a:ea typeface="Arial"/>
              </a:rPr>
              <a:t>juin à début juillet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les élèves reçoivent leur notification d’affectation et s’inscrivent dans leur futur établissement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243" name="CustomShape 3"/>
          <p:cNvSpPr/>
          <p:nvPr/>
        </p:nvSpPr>
        <p:spPr>
          <a:xfrm>
            <a:off x="8150400" y="6391440"/>
            <a:ext cx="447840" cy="3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19B1C87A-8260-47CF-9310-12F198450F9B}" type="slidenum">
              <a:rPr lang="fr-FR" sz="900" b="1" strike="noStrike" spc="-1">
                <a:solidFill>
                  <a:srgbClr val="404040"/>
                </a:solidFill>
                <a:latin typeface="Arial"/>
                <a:ea typeface="Arial"/>
              </a:rPr>
              <a:pPr algn="r">
                <a:lnSpc>
                  <a:spcPct val="100000"/>
                </a:lnSpc>
              </a:pPr>
              <a:t>2</a:t>
            </a:fld>
            <a:endParaRPr lang="fr-FR" sz="900" b="0" strike="noStrike" spc="-1">
              <a:latin typeface="Arial"/>
            </a:endParaRPr>
          </a:p>
        </p:txBody>
      </p:sp>
      <p:sp>
        <p:nvSpPr>
          <p:cNvPr id="244" name="CustomShape 4"/>
          <p:cNvSpPr/>
          <p:nvPr/>
        </p:nvSpPr>
        <p:spPr>
          <a:xfrm>
            <a:off x="142920" y="1117600"/>
            <a:ext cx="789120" cy="5384800"/>
          </a:xfrm>
          <a:prstGeom prst="downArrow">
            <a:avLst>
              <a:gd name="adj1" fmla="val 19586"/>
              <a:gd name="adj2" fmla="val 50000"/>
            </a:avLst>
          </a:prstGeom>
          <a:solidFill>
            <a:srgbClr val="95BC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523560" y="6495840"/>
            <a:ext cx="25509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23B3E9F6-4CDE-4469-BDA0-813D4A4DB00A}" type="slidenum">
              <a:rPr lang="fr-FR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</a:pPr>
              <a:t>3</a:t>
            </a:fld>
            <a:endParaRPr lang="fr-FR" sz="1400" b="0" strike="noStrike" spc="-1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1533240" y="-1034640"/>
            <a:ext cx="7121880" cy="30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Deux voies possibles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432000" y="2198160"/>
            <a:ext cx="3917880" cy="7524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Voie professionnelle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(statut scolaire ou apprentissage</a:t>
            </a:r>
            <a:r>
              <a:rPr lang="fr-FR" sz="18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)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399960" y="4333320"/>
            <a:ext cx="1301400" cy="352080"/>
          </a:xfrm>
          <a:prstGeom prst="rect">
            <a:avLst/>
          </a:prstGeom>
          <a:solidFill>
            <a:srgbClr val="B1C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1re année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2486880" y="3827520"/>
            <a:ext cx="1870920" cy="352080"/>
          </a:xfrm>
          <a:prstGeom prst="rect">
            <a:avLst/>
          </a:prstGeom>
          <a:solidFill>
            <a:srgbClr val="9FB4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1re professionnelle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0" name="CustomShape 6"/>
          <p:cNvSpPr/>
          <p:nvPr/>
        </p:nvSpPr>
        <p:spPr>
          <a:xfrm>
            <a:off x="2486880" y="4324680"/>
            <a:ext cx="1870920" cy="352080"/>
          </a:xfrm>
          <a:prstGeom prst="rect">
            <a:avLst/>
          </a:prstGeom>
          <a:solidFill>
            <a:srgbClr val="9FB4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2de professionnelle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1" name="CustomShape 7"/>
          <p:cNvSpPr/>
          <p:nvPr/>
        </p:nvSpPr>
        <p:spPr>
          <a:xfrm>
            <a:off x="392040" y="3849120"/>
            <a:ext cx="1301400" cy="352080"/>
          </a:xfrm>
          <a:prstGeom prst="rect">
            <a:avLst/>
          </a:prstGeom>
          <a:solidFill>
            <a:srgbClr val="A9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2e année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2" name="CustomShape 8"/>
          <p:cNvSpPr/>
          <p:nvPr/>
        </p:nvSpPr>
        <p:spPr>
          <a:xfrm>
            <a:off x="7055640" y="2198160"/>
            <a:ext cx="1870920" cy="752400"/>
          </a:xfrm>
          <a:prstGeom prst="rect">
            <a:avLst/>
          </a:prstGeom>
          <a:solidFill>
            <a:srgbClr val="EB66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Voie générale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53" name="CustomShape 9"/>
          <p:cNvSpPr/>
          <p:nvPr/>
        </p:nvSpPr>
        <p:spPr>
          <a:xfrm>
            <a:off x="7016040" y="3343320"/>
            <a:ext cx="1870920" cy="352080"/>
          </a:xfrm>
          <a:prstGeom prst="rect">
            <a:avLst/>
          </a:prstGeom>
          <a:solidFill>
            <a:srgbClr val="EF7D0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Tale générale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4" name="CustomShape 10"/>
          <p:cNvSpPr/>
          <p:nvPr/>
        </p:nvSpPr>
        <p:spPr>
          <a:xfrm>
            <a:off x="7016040" y="3831480"/>
            <a:ext cx="1870920" cy="352080"/>
          </a:xfrm>
          <a:prstGeom prst="rect">
            <a:avLst/>
          </a:prstGeom>
          <a:solidFill>
            <a:srgbClr val="EF7D0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1re générale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5" name="CustomShape 11"/>
          <p:cNvSpPr/>
          <p:nvPr/>
        </p:nvSpPr>
        <p:spPr>
          <a:xfrm>
            <a:off x="4989240" y="4319640"/>
            <a:ext cx="3897360" cy="352080"/>
          </a:xfrm>
          <a:prstGeom prst="rect">
            <a:avLst/>
          </a:prstGeom>
          <a:solidFill>
            <a:srgbClr val="EF7D0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2de générale et technologique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6" name="CustomShape 12"/>
          <p:cNvSpPr/>
          <p:nvPr/>
        </p:nvSpPr>
        <p:spPr>
          <a:xfrm>
            <a:off x="4989240" y="3343320"/>
            <a:ext cx="1870920" cy="352080"/>
          </a:xfrm>
          <a:prstGeom prst="rect">
            <a:avLst/>
          </a:prstGeom>
          <a:solidFill>
            <a:srgbClr val="EB66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Tale technologique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7" name="CustomShape 13"/>
          <p:cNvSpPr/>
          <p:nvPr/>
        </p:nvSpPr>
        <p:spPr>
          <a:xfrm>
            <a:off x="4989240" y="3831480"/>
            <a:ext cx="1870920" cy="352080"/>
          </a:xfrm>
          <a:prstGeom prst="rect">
            <a:avLst/>
          </a:prstGeom>
          <a:solidFill>
            <a:srgbClr val="EB66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1re technologique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8" name="CustomShape 14"/>
          <p:cNvSpPr/>
          <p:nvPr/>
        </p:nvSpPr>
        <p:spPr>
          <a:xfrm>
            <a:off x="2486880" y="3343320"/>
            <a:ext cx="1870920" cy="352080"/>
          </a:xfrm>
          <a:prstGeom prst="rect">
            <a:avLst/>
          </a:prstGeom>
          <a:solidFill>
            <a:srgbClr val="9FB4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Tale professionnelle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59" name="CustomShape 15"/>
          <p:cNvSpPr/>
          <p:nvPr/>
        </p:nvSpPr>
        <p:spPr>
          <a:xfrm>
            <a:off x="702000" y="3348000"/>
            <a:ext cx="819720" cy="30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595959"/>
                </a:solidFill>
                <a:latin typeface="Arial Narrow"/>
                <a:ea typeface="DejaVu Sans"/>
              </a:rPr>
              <a:t>CAP/A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261" name="CustomShape 17"/>
          <p:cNvSpPr/>
          <p:nvPr/>
        </p:nvSpPr>
        <p:spPr>
          <a:xfrm>
            <a:off x="2448000" y="2952000"/>
            <a:ext cx="1870920" cy="3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595959"/>
                </a:solidFill>
                <a:latin typeface="Arial Narrow"/>
                <a:ea typeface="DejaVu Sans"/>
              </a:rPr>
              <a:t>Bac professionnel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2" name="CustomShape 18"/>
          <p:cNvSpPr/>
          <p:nvPr/>
        </p:nvSpPr>
        <p:spPr>
          <a:xfrm>
            <a:off x="6928920" y="2713680"/>
            <a:ext cx="1870920" cy="3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595959"/>
                </a:solidFill>
                <a:latin typeface="Arial Narrow"/>
                <a:ea typeface="DejaVu Sans"/>
              </a:rPr>
              <a:t>Bac général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3" name="CustomShape 19"/>
          <p:cNvSpPr/>
          <p:nvPr/>
        </p:nvSpPr>
        <p:spPr>
          <a:xfrm>
            <a:off x="4989240" y="2952000"/>
            <a:ext cx="1905480" cy="3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595959"/>
                </a:solidFill>
                <a:latin typeface="Arial Narrow"/>
                <a:ea typeface="DejaVu Sans"/>
              </a:rPr>
              <a:t>Bac technologique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4" name="CustomShape 20"/>
          <p:cNvSpPr/>
          <p:nvPr/>
        </p:nvSpPr>
        <p:spPr>
          <a:xfrm>
            <a:off x="444600" y="5808960"/>
            <a:ext cx="8491320" cy="577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9DAFF"/>
              </a:gs>
              <a:gs pos="100000">
                <a:srgbClr val="CEECFF"/>
              </a:gs>
            </a:gsLst>
            <a:lin ang="16200000"/>
          </a:gradFill>
          <a:ln w="9360">
            <a:solidFill>
              <a:srgbClr val="B4C7D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classe de 3e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265" name="CustomShape 21"/>
          <p:cNvSpPr/>
          <p:nvPr/>
        </p:nvSpPr>
        <p:spPr>
          <a:xfrm>
            <a:off x="4968000" y="2198160"/>
            <a:ext cx="1905480" cy="752400"/>
          </a:xfrm>
          <a:prstGeom prst="rect">
            <a:avLst/>
          </a:prstGeom>
          <a:solidFill>
            <a:srgbClr val="EB66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Voie technologique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266" name="CustomShape 22"/>
          <p:cNvSpPr/>
          <p:nvPr/>
        </p:nvSpPr>
        <p:spPr>
          <a:xfrm>
            <a:off x="2486880" y="97560"/>
            <a:ext cx="6587640" cy="69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Des formations différentes, plusieurs diplômes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67" name="CustomShape 23"/>
          <p:cNvSpPr/>
          <p:nvPr/>
        </p:nvSpPr>
        <p:spPr>
          <a:xfrm>
            <a:off x="1800000" y="5040000"/>
            <a:ext cx="790560" cy="767520"/>
          </a:xfrm>
          <a:custGeom>
            <a:avLst/>
            <a:gdLst/>
            <a:ahLst/>
            <a:cxnLst/>
            <a:rect l="l" t="t" r="r" b="b"/>
            <a:pathLst>
              <a:path w="2202" h="2138">
                <a:moveTo>
                  <a:pt x="550" y="2137"/>
                </a:moveTo>
                <a:lnTo>
                  <a:pt x="550" y="534"/>
                </a:lnTo>
                <a:lnTo>
                  <a:pt x="0" y="534"/>
                </a:lnTo>
                <a:lnTo>
                  <a:pt x="1100" y="0"/>
                </a:lnTo>
                <a:lnTo>
                  <a:pt x="2201" y="534"/>
                </a:lnTo>
                <a:lnTo>
                  <a:pt x="1650" y="534"/>
                </a:lnTo>
                <a:lnTo>
                  <a:pt x="1650" y="2137"/>
                </a:lnTo>
                <a:lnTo>
                  <a:pt x="550" y="2137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24"/>
          <p:cNvSpPr/>
          <p:nvPr/>
        </p:nvSpPr>
        <p:spPr>
          <a:xfrm>
            <a:off x="6408000" y="5040000"/>
            <a:ext cx="934560" cy="767520"/>
          </a:xfrm>
          <a:custGeom>
            <a:avLst/>
            <a:gdLst/>
            <a:ahLst/>
            <a:cxnLst/>
            <a:rect l="l" t="t" r="r" b="b"/>
            <a:pathLst>
              <a:path w="2602" h="2138">
                <a:moveTo>
                  <a:pt x="650" y="2137"/>
                </a:moveTo>
                <a:lnTo>
                  <a:pt x="650" y="534"/>
                </a:lnTo>
                <a:lnTo>
                  <a:pt x="0" y="534"/>
                </a:lnTo>
                <a:lnTo>
                  <a:pt x="1300" y="0"/>
                </a:lnTo>
                <a:lnTo>
                  <a:pt x="2601" y="534"/>
                </a:lnTo>
                <a:lnTo>
                  <a:pt x="1950" y="534"/>
                </a:lnTo>
                <a:lnTo>
                  <a:pt x="1950" y="2137"/>
                </a:lnTo>
                <a:lnTo>
                  <a:pt x="650" y="2137"/>
                </a:lnTo>
              </a:path>
            </a:pathLst>
          </a:custGeom>
          <a:solidFill>
            <a:srgbClr val="729FCF"/>
          </a:solidFill>
          <a:ln>
            <a:solidFill>
              <a:srgbClr val="729FC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25"/>
          <p:cNvSpPr/>
          <p:nvPr/>
        </p:nvSpPr>
        <p:spPr>
          <a:xfrm>
            <a:off x="3788291" y="1448560"/>
            <a:ext cx="1726560" cy="646560"/>
          </a:xfrm>
          <a:prstGeom prst="ellipse">
            <a:avLst/>
          </a:prstGeom>
          <a:solidFill>
            <a:srgbClr val="FFA6A6"/>
          </a:solidFill>
          <a:ln>
            <a:solidFill>
              <a:srgbClr val="ED4C0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BTS / BUT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0" name="CustomShape 26"/>
          <p:cNvSpPr/>
          <p:nvPr/>
        </p:nvSpPr>
        <p:spPr>
          <a:xfrm>
            <a:off x="504000" y="1512000"/>
            <a:ext cx="718560" cy="574560"/>
          </a:xfrm>
          <a:prstGeom prst="ellipse">
            <a:avLst/>
          </a:prstGeom>
          <a:solidFill>
            <a:srgbClr val="FFA6A6"/>
          </a:solidFill>
          <a:ln>
            <a:solidFill>
              <a:srgbClr val="ED4C0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MC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1" name="CustomShape 27"/>
          <p:cNvSpPr/>
          <p:nvPr/>
        </p:nvSpPr>
        <p:spPr>
          <a:xfrm>
            <a:off x="1512000" y="1528582"/>
            <a:ext cx="790560" cy="556200"/>
          </a:xfrm>
          <a:prstGeom prst="ellipse">
            <a:avLst/>
          </a:prstGeom>
          <a:solidFill>
            <a:srgbClr val="FFA6A6"/>
          </a:solidFill>
          <a:ln>
            <a:solidFill>
              <a:srgbClr val="ED4C0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BP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2" name="CustomShape 28"/>
          <p:cNvSpPr/>
          <p:nvPr/>
        </p:nvSpPr>
        <p:spPr>
          <a:xfrm>
            <a:off x="6851346" y="1519345"/>
            <a:ext cx="1150560" cy="574560"/>
          </a:xfrm>
          <a:prstGeom prst="ellipse">
            <a:avLst/>
          </a:prstGeom>
          <a:solidFill>
            <a:srgbClr val="FFFF6D"/>
          </a:solidFill>
          <a:ln>
            <a:solidFill>
              <a:srgbClr val="E8A20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Licences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3" name="CustomShape 29"/>
          <p:cNvSpPr/>
          <p:nvPr/>
        </p:nvSpPr>
        <p:spPr>
          <a:xfrm>
            <a:off x="8064000" y="1152000"/>
            <a:ext cx="934560" cy="934560"/>
          </a:xfrm>
          <a:prstGeom prst="ellipse">
            <a:avLst/>
          </a:prstGeom>
          <a:solidFill>
            <a:srgbClr val="FFFF6D"/>
          </a:solidFill>
          <a:ln>
            <a:solidFill>
              <a:srgbClr val="E8A20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Classes</a:t>
            </a: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prépa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4" name="CustomShape 30"/>
          <p:cNvSpPr/>
          <p:nvPr/>
        </p:nvSpPr>
        <p:spPr>
          <a:xfrm>
            <a:off x="5525091" y="1211200"/>
            <a:ext cx="1366560" cy="502560"/>
          </a:xfrm>
          <a:prstGeom prst="ellipse">
            <a:avLst/>
          </a:prstGeom>
          <a:solidFill>
            <a:srgbClr val="FFFF6D"/>
          </a:solidFill>
          <a:ln>
            <a:solidFill>
              <a:srgbClr val="E8A20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Écoles Spé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1039680" y="1206000"/>
            <a:ext cx="7862760" cy="5072760"/>
          </a:xfrm>
          <a:prstGeom prst="parallelogram">
            <a:avLst>
              <a:gd name="adj" fmla="val 25000"/>
            </a:avLst>
          </a:prstGeom>
          <a:solidFill>
            <a:srgbClr val="E46C0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FFFFFF"/>
                </a:solidFill>
                <a:latin typeface="Arial Black"/>
                <a:ea typeface="DejaVu Sans"/>
              </a:rPr>
              <a:t>La voie professionnelle</a:t>
            </a:r>
            <a:endParaRPr lang="fr-FR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Image 1"/>
          <p:cNvPicPr/>
          <p:nvPr/>
        </p:nvPicPr>
        <p:blipFill>
          <a:blip r:embed="rId2"/>
          <a:stretch/>
        </p:blipFill>
        <p:spPr>
          <a:xfrm>
            <a:off x="8280" y="0"/>
            <a:ext cx="9132480" cy="6854760"/>
          </a:xfrm>
          <a:prstGeom prst="rect">
            <a:avLst/>
          </a:prstGeom>
          <a:ln>
            <a:noFill/>
          </a:ln>
        </p:spPr>
      </p:pic>
      <p:sp>
        <p:nvSpPr>
          <p:cNvPr id="277" name="CustomShape 1"/>
          <p:cNvSpPr/>
          <p:nvPr/>
        </p:nvSpPr>
        <p:spPr>
          <a:xfrm>
            <a:off x="179640" y="966240"/>
            <a:ext cx="8961120" cy="57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>
                <a:solidFill>
                  <a:srgbClr val="77933C"/>
                </a:solidFill>
                <a:latin typeface="Calibri"/>
                <a:ea typeface="Arial"/>
              </a:rPr>
              <a:t>Des parcours plus personnalisés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8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000000"/>
              </a:buClr>
              <a:buFont typeface="Arial"/>
              <a:buChar char="■"/>
            </a:pPr>
            <a:r>
              <a:rPr lang="fr-FR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Des parcours plus progressifs grâce à des classes de seconde par familles de métiers : les élèves choisissent un secteur d’activité en fin de 3ème, puis choisissent leur spécialité de baccalauréat à la fin de la 2de, avec une meilleure connaissance des métiers ;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000000"/>
              </a:buClr>
              <a:buFont typeface="Arial"/>
              <a:buChar char="■"/>
            </a:pPr>
            <a:r>
              <a:rPr lang="fr-FR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Plus d’accompagnement : 100 heures par an pour consolider les apprentissages, se renforcer en français et mathématiques, et construire son projet d’avenir ;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000000"/>
              </a:buClr>
              <a:buFont typeface="Arial"/>
              <a:buChar char="■"/>
            </a:pPr>
            <a:r>
              <a:rPr lang="fr-FR" sz="2400" b="1" strike="noStrike" spc="-1">
                <a:solidFill>
                  <a:srgbClr val="000000"/>
                </a:solidFill>
                <a:latin typeface="Calibri"/>
                <a:ea typeface="Arial"/>
              </a:rPr>
              <a:t>Des passerelles entre l’apprentissage et le statut scolaire pour construire un cursus au plus près des besoins de l’élève.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</p:txBody>
      </p:sp>
      <p:sp>
        <p:nvSpPr>
          <p:cNvPr id="278" name="CustomShape 2"/>
          <p:cNvSpPr/>
          <p:nvPr/>
        </p:nvSpPr>
        <p:spPr>
          <a:xfrm>
            <a:off x="8150400" y="6391440"/>
            <a:ext cx="447840" cy="3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81C12D6-5BB8-4FC0-A427-C60AD1CE6DFD}" type="slidenum">
              <a:rPr lang="fr-FR" sz="900" b="1" strike="noStrike" spc="-1">
                <a:solidFill>
                  <a:srgbClr val="404040"/>
                </a:solidFill>
                <a:latin typeface="Arial"/>
                <a:ea typeface="Arial"/>
              </a:rPr>
              <a:pPr algn="r">
                <a:lnSpc>
                  <a:spcPct val="100000"/>
                </a:lnSpc>
              </a:pPr>
              <a:t>5</a:t>
            </a:fld>
            <a:endParaRPr lang="fr-FR" sz="900" b="0" strike="noStrike" spc="-1">
              <a:latin typeface="Arial"/>
            </a:endParaRPr>
          </a:p>
        </p:txBody>
      </p:sp>
      <p:sp>
        <p:nvSpPr>
          <p:cNvPr id="279" name="CustomShape 3"/>
          <p:cNvSpPr/>
          <p:nvPr/>
        </p:nvSpPr>
        <p:spPr>
          <a:xfrm>
            <a:off x="2470320" y="0"/>
            <a:ext cx="6546960" cy="96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500" b="1" strike="noStrike" spc="-1">
                <a:solidFill>
                  <a:srgbClr val="FFFFFF"/>
                </a:solidFill>
                <a:latin typeface="Arial Black"/>
                <a:ea typeface="Arial Black"/>
              </a:rPr>
              <a:t>LA TRANSFORMATION DE LA VOIE PROFESSIONNELLE</a:t>
            </a:r>
            <a:endParaRPr lang="fr-FR" sz="2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Image 1"/>
          <p:cNvPicPr/>
          <p:nvPr/>
        </p:nvPicPr>
        <p:blipFill>
          <a:blip r:embed="rId3"/>
          <a:stretch/>
        </p:blipFill>
        <p:spPr>
          <a:xfrm>
            <a:off x="4320" y="0"/>
            <a:ext cx="9132840" cy="6855120"/>
          </a:xfrm>
          <a:prstGeom prst="rect">
            <a:avLst/>
          </a:prstGeom>
          <a:ln>
            <a:noFill/>
          </a:ln>
        </p:spPr>
      </p:pic>
      <p:sp>
        <p:nvSpPr>
          <p:cNvPr id="281" name="CustomShape 1"/>
          <p:cNvSpPr/>
          <p:nvPr/>
        </p:nvSpPr>
        <p:spPr>
          <a:xfrm>
            <a:off x="214200" y="1274760"/>
            <a:ext cx="7926840" cy="605520"/>
          </a:xfrm>
          <a:prstGeom prst="rect">
            <a:avLst/>
          </a:prstGeom>
          <a:solidFill>
            <a:srgbClr val="FFFFFF"/>
          </a:solidFill>
          <a:ln w="28440">
            <a:solidFill>
              <a:srgbClr val="9BBB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1" strike="noStrike" spc="-1">
                <a:solidFill>
                  <a:srgbClr val="E46C0A"/>
                </a:solidFill>
                <a:latin typeface="Calibri"/>
                <a:ea typeface="DejaVu Sans"/>
              </a:rPr>
              <a:t>La création de familles de métiers: </a:t>
            </a: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regroupement de bacs professionnels qui ont un socle de compétences professionnelles communes. Choix de la spécialité en fin de 2nd pro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1582560" y="2207880"/>
            <a:ext cx="7463160" cy="362160"/>
          </a:xfrm>
          <a:prstGeom prst="rect">
            <a:avLst/>
          </a:prstGeom>
          <a:solidFill>
            <a:srgbClr val="FFFFFF"/>
          </a:solidFill>
          <a:ln w="28440">
            <a:solidFill>
              <a:srgbClr val="F7964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1" strike="noStrike" spc="-1">
                <a:solidFill>
                  <a:srgbClr val="00B050"/>
                </a:solidFill>
                <a:latin typeface="Calibri"/>
                <a:ea typeface="DejaVu Sans"/>
              </a:rPr>
              <a:t>Le test de positionnement: </a:t>
            </a: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en français et en mathématiques, en début de seconde. 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83" name="CustomShape 3"/>
          <p:cNvSpPr/>
          <p:nvPr/>
        </p:nvSpPr>
        <p:spPr>
          <a:xfrm>
            <a:off x="214200" y="5473440"/>
            <a:ext cx="6521760" cy="605520"/>
          </a:xfrm>
          <a:prstGeom prst="rect">
            <a:avLst/>
          </a:prstGeom>
          <a:solidFill>
            <a:srgbClr val="FFFFFF"/>
          </a:solidFill>
          <a:ln w="28440">
            <a:solidFill>
              <a:srgbClr val="9BBB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E46C0A"/>
                </a:solidFill>
                <a:latin typeface="Calibri"/>
                <a:ea typeface="DejaVu Sans"/>
              </a:rPr>
              <a:t>Le choix d’un module en terminale</a:t>
            </a:r>
            <a:r>
              <a:rPr lang="fr-FR" sz="1600" b="0" strike="noStrike" spc="-1">
                <a:solidFill>
                  <a:srgbClr val="E46C0A"/>
                </a:solidFill>
                <a:latin typeface="Calibri"/>
                <a:ea typeface="DejaVu Sans"/>
              </a:rPr>
              <a:t>: </a:t>
            </a: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module « poursuite d’étude » ou « insertion professionnelle ». 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84" name="CustomShape 4"/>
          <p:cNvSpPr/>
          <p:nvPr/>
        </p:nvSpPr>
        <p:spPr>
          <a:xfrm>
            <a:off x="214200" y="2990520"/>
            <a:ext cx="7926840" cy="848880"/>
          </a:xfrm>
          <a:prstGeom prst="rect">
            <a:avLst/>
          </a:prstGeom>
          <a:solidFill>
            <a:srgbClr val="FFFFFF"/>
          </a:solidFill>
          <a:ln w="28440">
            <a:solidFill>
              <a:srgbClr val="9BBB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1" strike="noStrike" spc="-1">
                <a:solidFill>
                  <a:srgbClr val="E46C0A"/>
                </a:solidFill>
                <a:latin typeface="Calibri"/>
                <a:ea typeface="DejaVu Sans"/>
              </a:rPr>
              <a:t>La co-intervention</a:t>
            </a:r>
            <a:r>
              <a:rPr lang="fr-FR" sz="1800" b="0" strike="noStrike" spc="-1">
                <a:solidFill>
                  <a:srgbClr val="E46C0A"/>
                </a:solidFill>
                <a:latin typeface="Calibri"/>
                <a:ea typeface="DejaVu Sans"/>
              </a:rPr>
              <a:t>:  </a:t>
            </a: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pour une partie des heures de cours, un professeur de discipline générale et un professeur de discipline professionnelle interviennent conjointement devant un groupe d’élèves. 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85" name="CustomShape 5"/>
          <p:cNvSpPr/>
          <p:nvPr/>
        </p:nvSpPr>
        <p:spPr>
          <a:xfrm>
            <a:off x="1582560" y="4227120"/>
            <a:ext cx="7463160" cy="848880"/>
          </a:xfrm>
          <a:prstGeom prst="rect">
            <a:avLst/>
          </a:prstGeom>
          <a:solidFill>
            <a:srgbClr val="FFFFFF"/>
          </a:solidFill>
          <a:ln w="28440">
            <a:solidFill>
              <a:srgbClr val="F7964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B050"/>
                </a:solidFill>
                <a:latin typeface="Calibri"/>
                <a:ea typeface="DejaVu Sans"/>
              </a:rPr>
              <a:t>La réalisation d’un chef d’œuvre</a:t>
            </a:r>
            <a:r>
              <a:rPr lang="fr-FR" sz="1600" b="0" strike="noStrike" spc="-1">
                <a:solidFill>
                  <a:srgbClr val="00B050"/>
                </a:solidFill>
                <a:latin typeface="Calibri"/>
                <a:ea typeface="DejaVu Sans"/>
              </a:rPr>
              <a:t>: </a:t>
            </a: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en 1ère et terminale, le  lycéen</a:t>
            </a: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prépare individuellement ou collectivement un « chef d’œuvre » qu’il présente à la fin de l’année de terminale devant un jury.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286" name="CustomShape 6"/>
          <p:cNvSpPr/>
          <p:nvPr/>
        </p:nvSpPr>
        <p:spPr>
          <a:xfrm>
            <a:off x="2222280" y="142920"/>
            <a:ext cx="6914520" cy="45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EEECE1"/>
                </a:solidFill>
                <a:latin typeface="Calibri"/>
                <a:ea typeface="DejaVu Sans"/>
              </a:rPr>
              <a:t>Les principales nouveautés en voie Professionnelle</a:t>
            </a:r>
            <a:endParaRPr lang="fr-FR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Image 1"/>
          <p:cNvPicPr/>
          <p:nvPr/>
        </p:nvPicPr>
        <p:blipFill>
          <a:blip r:embed="rId3"/>
          <a:stretch/>
        </p:blipFill>
        <p:spPr>
          <a:xfrm>
            <a:off x="11160" y="0"/>
            <a:ext cx="9132840" cy="6855120"/>
          </a:xfrm>
          <a:prstGeom prst="rect">
            <a:avLst/>
          </a:prstGeom>
          <a:ln>
            <a:noFill/>
          </a:ln>
        </p:spPr>
      </p:pic>
      <p:sp>
        <p:nvSpPr>
          <p:cNvPr id="281" name="CustomShape 1"/>
          <p:cNvSpPr/>
          <p:nvPr/>
        </p:nvSpPr>
        <p:spPr>
          <a:xfrm>
            <a:off x="140309" y="1071560"/>
            <a:ext cx="7926840" cy="605520"/>
          </a:xfrm>
          <a:prstGeom prst="rect">
            <a:avLst/>
          </a:prstGeom>
          <a:solidFill>
            <a:srgbClr val="FFFFFF"/>
          </a:solidFill>
          <a:ln w="28440">
            <a:solidFill>
              <a:srgbClr val="9BBB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6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Entretien PASS PRO / PASS CCD </a:t>
            </a:r>
            <a:r>
              <a:rPr lang="fr-FR" sz="1600" b="0" strike="noStrike" spc="-1" dirty="0" smtClean="0">
                <a:latin typeface="Calibri" pitchFamily="34" charset="0"/>
              </a:rPr>
              <a:t>inscription auprès du Professeur Principal ou de la direction du collège entre le lundi 31 janvier 2022 et le vendredi 22 avril 2022</a:t>
            </a:r>
            <a:endParaRPr lang="fr-FR" sz="1600" b="0" strike="noStrike" spc="-1" dirty="0">
              <a:latin typeface="Calibri" pitchFamily="34" charset="0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1647215" y="1949261"/>
            <a:ext cx="7293585" cy="1652921"/>
          </a:xfrm>
          <a:prstGeom prst="rect">
            <a:avLst/>
          </a:prstGeom>
          <a:solidFill>
            <a:srgbClr val="FFFFFF"/>
          </a:solidFill>
          <a:ln w="28440">
            <a:solidFill>
              <a:srgbClr val="F7964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00B050"/>
                </a:solidFill>
                <a:latin typeface="Calibri" pitchFamily="34" charset="0"/>
                <a:ea typeface="DejaVu Sans"/>
              </a:rPr>
              <a:t>Obligatoire pour certaines formations: </a:t>
            </a:r>
          </a:p>
          <a:p>
            <a:pPr algn="just">
              <a:lnSpc>
                <a:spcPct val="100000"/>
              </a:lnSpc>
            </a:pPr>
            <a:r>
              <a:rPr lang="fr-FR" sz="1600" b="1" spc="-1" dirty="0" smtClean="0">
                <a:latin typeface="Calibri" pitchFamily="34" charset="0"/>
                <a:ea typeface="DejaVu Sans"/>
                <a:sym typeface="Wingdings" pitchFamily="2" charset="2"/>
              </a:rPr>
              <a:t></a:t>
            </a:r>
            <a:r>
              <a:rPr lang="fr-FR" sz="1600" b="1" spc="-1" dirty="0" smtClean="0">
                <a:latin typeface="Calibri" pitchFamily="34" charset="0"/>
                <a:ea typeface="DejaVu Sans"/>
              </a:rPr>
              <a:t>En voie professionnelle: </a:t>
            </a:r>
            <a:r>
              <a:rPr lang="fr-FR" sz="1600" strike="noStrike" spc="-1" dirty="0" smtClean="0">
                <a:latin typeface="Calibri" pitchFamily="34" charset="0"/>
                <a:ea typeface="DejaVu Sans"/>
              </a:rPr>
              <a:t>mécanique moto, pâtisserie, boulangerie, cuisine, métiers de la sécurité, métiers de la mode, marchandisage visuel, aéronautique, signalétique et décors graphique, accessoiriste réalisateur, communication visuelle pluri media, photographie, transport routier.  </a:t>
            </a:r>
          </a:p>
          <a:p>
            <a:pPr algn="just">
              <a:lnSpc>
                <a:spcPct val="100000"/>
              </a:lnSpc>
            </a:pPr>
            <a:r>
              <a:rPr lang="fr-FR" sz="1600" b="1" spc="-1" dirty="0" smtClean="0">
                <a:latin typeface="Calibri" pitchFamily="34" charset="0"/>
                <a:ea typeface="DejaVu Sans"/>
                <a:sym typeface="Wingdings" pitchFamily="2" charset="2"/>
              </a:rPr>
              <a:t> En voie Technologique : </a:t>
            </a:r>
            <a:r>
              <a:rPr lang="fr-FR" sz="1600" spc="-1" dirty="0" smtClean="0">
                <a:latin typeface="Calibri" pitchFamily="34" charset="0"/>
                <a:ea typeface="DejaVu Sans"/>
                <a:sym typeface="Wingdings" pitchFamily="2" charset="2"/>
              </a:rPr>
              <a:t>Bac STD2A</a:t>
            </a:r>
            <a:endParaRPr lang="fr-FR" sz="1600" strike="noStrike" spc="-1" dirty="0">
              <a:latin typeface="Calibri" pitchFamily="34" charset="0"/>
            </a:endParaRPr>
          </a:p>
        </p:txBody>
      </p:sp>
      <p:sp>
        <p:nvSpPr>
          <p:cNvPr id="284" name="CustomShape 4"/>
          <p:cNvSpPr/>
          <p:nvPr/>
        </p:nvSpPr>
        <p:spPr>
          <a:xfrm>
            <a:off x="212435" y="3867974"/>
            <a:ext cx="7771585" cy="667080"/>
          </a:xfrm>
          <a:prstGeom prst="rect">
            <a:avLst/>
          </a:prstGeom>
          <a:solidFill>
            <a:srgbClr val="FFFFFF"/>
          </a:solidFill>
          <a:ln w="28440">
            <a:solidFill>
              <a:srgbClr val="9BBB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800" b="1" strike="noStrike" spc="-1" dirty="0" smtClean="0">
                <a:solidFill>
                  <a:srgbClr val="E46C0A"/>
                </a:solidFill>
                <a:latin typeface="Calibri" pitchFamily="34" charset="0"/>
                <a:ea typeface="DejaVu Sans"/>
              </a:rPr>
              <a:t>Entretien dans le lycée qui propose la formation</a:t>
            </a:r>
            <a:r>
              <a:rPr lang="fr-FR" sz="1800" b="0" strike="noStrike" spc="-1" dirty="0" smtClean="0">
                <a:solidFill>
                  <a:srgbClr val="E46C0A"/>
                </a:solidFill>
                <a:latin typeface="Calibri" pitchFamily="34" charset="0"/>
                <a:ea typeface="DejaVu Sans"/>
              </a:rPr>
              <a:t>: 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entre le lundi 7 février 2022 et le vendredi 13 mai 2022</a:t>
            </a:r>
            <a:endParaRPr lang="fr-FR" sz="1600" b="0" strike="noStrike" spc="-1" dirty="0">
              <a:latin typeface="Calibri" pitchFamily="34" charset="0"/>
            </a:endParaRPr>
          </a:p>
        </p:txBody>
      </p:sp>
      <p:sp>
        <p:nvSpPr>
          <p:cNvPr id="285" name="CustomShape 5"/>
          <p:cNvSpPr/>
          <p:nvPr/>
        </p:nvSpPr>
        <p:spPr>
          <a:xfrm>
            <a:off x="1693397" y="4772067"/>
            <a:ext cx="7312058" cy="621971"/>
          </a:xfrm>
          <a:prstGeom prst="rect">
            <a:avLst/>
          </a:prstGeom>
          <a:solidFill>
            <a:srgbClr val="FFFFFF"/>
          </a:solidFill>
          <a:ln w="28440">
            <a:solidFill>
              <a:srgbClr val="F7964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b="1" spc="-1" dirty="0" smtClean="0">
                <a:solidFill>
                  <a:srgbClr val="00B050"/>
                </a:solidFill>
                <a:latin typeface="Calibri" pitchFamily="34" charset="0"/>
                <a:ea typeface="DejaVu Sans"/>
              </a:rPr>
              <a:t>Préparation de l’entretien: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les élèves peuvent bénéficier de l’aide de leurs professeurs </a:t>
            </a:r>
            <a:endParaRPr lang="fr-FR" sz="1600" b="0" strike="noStrike" spc="-1" dirty="0">
              <a:latin typeface="Calibri" pitchFamily="34" charset="0"/>
            </a:endParaRPr>
          </a:p>
        </p:txBody>
      </p:sp>
      <p:sp>
        <p:nvSpPr>
          <p:cNvPr id="286" name="CustomShape 6"/>
          <p:cNvSpPr/>
          <p:nvPr/>
        </p:nvSpPr>
        <p:spPr>
          <a:xfrm>
            <a:off x="2229480" y="253757"/>
            <a:ext cx="6914520" cy="45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 dirty="0" smtClean="0">
                <a:solidFill>
                  <a:schemeClr val="bg1"/>
                </a:solidFill>
                <a:latin typeface="Arial"/>
              </a:rPr>
              <a:t>Formations Particulières PASS PRO / PASS CCD </a:t>
            </a:r>
            <a:endParaRPr lang="fr-FR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170872" y="5609028"/>
            <a:ext cx="7771585" cy="667080"/>
          </a:xfrm>
          <a:prstGeom prst="rect">
            <a:avLst/>
          </a:prstGeom>
          <a:solidFill>
            <a:srgbClr val="FFFFFF"/>
          </a:solidFill>
          <a:ln w="28440">
            <a:solidFill>
              <a:srgbClr val="9BBB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Courant mai</a:t>
            </a:r>
            <a:r>
              <a:rPr lang="fr-FR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fr-FR" spc="-1" dirty="0" smtClean="0">
                <a:solidFill>
                  <a:srgbClr val="000000"/>
                </a:solidFill>
                <a:latin typeface="Calibri" pitchFamily="34" charset="0"/>
              </a:rPr>
              <a:t>les élèves et leurs familles reçoivent le compte rendu de l’entretien et l’avis qui a été donné.</a:t>
            </a:r>
            <a:endParaRPr lang="fr-FR" spc="-1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Image 1"/>
          <p:cNvPicPr/>
          <p:nvPr/>
        </p:nvPicPr>
        <p:blipFill>
          <a:blip r:embed="rId2"/>
          <a:stretch/>
        </p:blipFill>
        <p:spPr>
          <a:xfrm>
            <a:off x="8280" y="0"/>
            <a:ext cx="9132840" cy="6855120"/>
          </a:xfrm>
          <a:prstGeom prst="rect">
            <a:avLst/>
          </a:prstGeom>
          <a:ln>
            <a:noFill/>
          </a:ln>
        </p:spPr>
      </p:pic>
      <p:sp>
        <p:nvSpPr>
          <p:cNvPr id="288" name="CustomShape 1"/>
          <p:cNvSpPr/>
          <p:nvPr/>
        </p:nvSpPr>
        <p:spPr>
          <a:xfrm>
            <a:off x="5740200" y="188640"/>
            <a:ext cx="2595600" cy="45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► L‘Apprentisage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89" name="CustomShape 2"/>
          <p:cNvSpPr/>
          <p:nvPr/>
        </p:nvSpPr>
        <p:spPr>
          <a:xfrm>
            <a:off x="247680" y="775855"/>
            <a:ext cx="8736480" cy="5684345"/>
          </a:xfrm>
          <a:prstGeom prst="rect">
            <a:avLst/>
          </a:prstGeom>
          <a:solidFill>
            <a:srgbClr val="F9FCE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E46C0A"/>
                </a:solidFill>
                <a:latin typeface="Arial"/>
                <a:ea typeface="DejaVu Sans"/>
              </a:rPr>
              <a:t>Démarche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92D050"/>
                </a:solidFill>
                <a:latin typeface="Arial"/>
                <a:ea typeface="DejaVu Sans"/>
              </a:rPr>
              <a:t>➜</a:t>
            </a:r>
            <a:r>
              <a:rPr lang="fr-FR" sz="2000" b="1" strike="noStrike" spc="-1" dirty="0">
                <a:solidFill>
                  <a:srgbClr val="FF6600"/>
                </a:solidFill>
                <a:latin typeface="Arial"/>
                <a:ea typeface="DejaVu Sans"/>
              </a:rPr>
              <a:t> </a:t>
            </a:r>
            <a:r>
              <a:rPr lang="fr-FR" sz="2000" strike="noStrike" spc="-1" dirty="0">
                <a:latin typeface="Arial"/>
                <a:ea typeface="DejaVu Sans"/>
              </a:rPr>
              <a:t>Rechercher une entreprise d’accueil dés le mois de </a:t>
            </a:r>
            <a:r>
              <a:rPr lang="fr-FR" sz="2000" strike="noStrike" spc="-1" dirty="0" smtClean="0">
                <a:latin typeface="Arial"/>
                <a:ea typeface="DejaVu Sans"/>
              </a:rPr>
              <a:t>Février </a:t>
            </a:r>
            <a:r>
              <a:rPr lang="fr-FR" sz="2000" strike="noStrike" spc="-1" dirty="0">
                <a:latin typeface="Arial"/>
                <a:ea typeface="DejaVu Sans"/>
              </a:rPr>
              <a:t>après avoir contacter le CFA</a:t>
            </a:r>
            <a:endParaRPr lang="fr-FR" sz="200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fr-FR" sz="2000" b="1" strike="noStrike" spc="-1" dirty="0" smtClean="0">
                <a:solidFill>
                  <a:schemeClr val="accent3"/>
                </a:solidFill>
                <a:latin typeface="Arial"/>
                <a:ea typeface="DejaVu Sans"/>
              </a:rPr>
              <a:t>➜</a:t>
            </a:r>
            <a:r>
              <a:rPr lang="fr-FR" sz="2000" b="1" strike="noStrike" spc="-1" dirty="0" smtClean="0">
                <a:latin typeface="Arial"/>
                <a:ea typeface="DejaVu Sans"/>
              </a:rPr>
              <a:t> </a:t>
            </a:r>
            <a:r>
              <a:rPr lang="fr-FR" sz="2000" strike="noStrike" spc="-1" dirty="0">
                <a:latin typeface="Arial"/>
                <a:ea typeface="DejaVu Sans"/>
              </a:rPr>
              <a:t>Signer un contrat avec l’employeur, qui vous permet de vous inscrire en formation</a:t>
            </a:r>
            <a:endParaRPr lang="fr-FR" sz="20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E46C0A"/>
                </a:solidFill>
                <a:latin typeface="Arial"/>
                <a:ea typeface="DejaVu Sans"/>
              </a:rPr>
              <a:t>Durée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 dirty="0" smtClean="0">
                <a:latin typeface="Arial"/>
                <a:ea typeface="DejaVu Sans"/>
              </a:rPr>
              <a:t>	Même </a:t>
            </a:r>
            <a:r>
              <a:rPr lang="fr-FR" sz="2000" strike="noStrike" spc="-1" dirty="0">
                <a:latin typeface="Arial"/>
                <a:ea typeface="DejaVu Sans"/>
              </a:rPr>
              <a:t>durée que la formation en initiale CAP 2ans BAC Pro 3ans</a:t>
            </a:r>
            <a:endParaRPr lang="fr-FR" sz="20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E46C0A"/>
                </a:solidFill>
                <a:latin typeface="Arial"/>
                <a:ea typeface="DejaVu Sans"/>
              </a:rPr>
              <a:t>Lieu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lang="fr-FR" sz="2000" strike="noStrike" spc="-1" dirty="0">
                <a:latin typeface="Arial"/>
                <a:ea typeface="DejaVu Sans"/>
              </a:rPr>
              <a:t>Cours en CFA </a:t>
            </a:r>
            <a:r>
              <a:rPr lang="fr-FR" sz="2000" strike="noStrike" spc="-1" dirty="0" smtClean="0">
                <a:latin typeface="Arial"/>
                <a:ea typeface="DejaVu Sans"/>
              </a:rPr>
              <a:t>en </a:t>
            </a:r>
            <a:r>
              <a:rPr lang="fr-FR" sz="2000" strike="noStrike" spc="-1" dirty="0">
                <a:latin typeface="Arial"/>
                <a:ea typeface="DejaVu Sans"/>
              </a:rPr>
              <a:t>alternance avec les périodes </a:t>
            </a:r>
            <a:endParaRPr lang="fr-FR" sz="20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trike="noStrike" spc="-1" dirty="0">
                <a:latin typeface="Arial"/>
                <a:ea typeface="DejaVu Sans"/>
              </a:rPr>
              <a:t>	de travail chez l’employeur </a:t>
            </a:r>
            <a:endParaRPr lang="fr-FR" sz="20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E46C0A"/>
                </a:solidFill>
                <a:latin typeface="Arial"/>
                <a:ea typeface="DejaVu Sans"/>
              </a:rPr>
              <a:t>Conditions 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lang="fr-FR" sz="2000" strike="noStrike" spc="-1" dirty="0">
                <a:latin typeface="Arial"/>
                <a:ea typeface="DejaVu Sans"/>
              </a:rPr>
              <a:t>Avoir entre 16 et 30 </a:t>
            </a:r>
            <a:r>
              <a:rPr lang="fr-FR" sz="2000" strike="noStrike" spc="-1" dirty="0" smtClean="0">
                <a:latin typeface="Arial"/>
                <a:ea typeface="DejaVu Sans"/>
              </a:rPr>
              <a:t>ans </a:t>
            </a:r>
            <a:r>
              <a:rPr lang="fr-FR" sz="1200" b="1" strike="noStrike" spc="-1" dirty="0" smtClean="0">
                <a:latin typeface="Arial"/>
                <a:ea typeface="DejaVu Sans"/>
              </a:rPr>
              <a:t>(15 ans avant le 21/12/2022 et avoir terminé son année de 3</a:t>
            </a:r>
            <a:r>
              <a:rPr lang="fr-FR" sz="1200" b="1" strike="noStrike" spc="-1" baseline="30000" dirty="0" smtClean="0">
                <a:latin typeface="Arial"/>
                <a:ea typeface="DejaVu Sans"/>
              </a:rPr>
              <a:t>ème</a:t>
            </a:r>
            <a:r>
              <a:rPr lang="fr-FR" sz="1200" b="1" strike="noStrike" spc="-1" dirty="0" smtClean="0">
                <a:latin typeface="Arial"/>
                <a:ea typeface="DejaVu Sans"/>
              </a:rPr>
              <a:t>)</a:t>
            </a:r>
            <a:endParaRPr lang="fr-FR" sz="20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E46C0A"/>
                </a:solidFill>
                <a:latin typeface="Arial"/>
                <a:ea typeface="DejaVu Sans"/>
              </a:rPr>
              <a:t>Rémunération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lang="fr-FR" sz="2000" strike="noStrike" spc="-1" dirty="0">
                <a:latin typeface="Arial"/>
                <a:ea typeface="DejaVu Sans"/>
              </a:rPr>
              <a:t>Selon l’âge et l’année d’étude (375 - 1 168 €)*</a:t>
            </a:r>
            <a:endParaRPr lang="fr-FR" sz="20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1022040" y="1272240"/>
            <a:ext cx="7862760" cy="4681800"/>
          </a:xfrm>
          <a:prstGeom prst="parallelogram">
            <a:avLst>
              <a:gd name="adj" fmla="val 25000"/>
            </a:avLst>
          </a:prstGeom>
          <a:solidFill>
            <a:srgbClr val="E46C0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FFFFFF"/>
                </a:solidFill>
                <a:latin typeface="Arial Black"/>
                <a:ea typeface="DejaVu Sans"/>
              </a:rPr>
              <a:t>La 2nd générale </a:t>
            </a:r>
            <a:endParaRPr lang="fr-FR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FFFFFF"/>
                </a:solidFill>
                <a:latin typeface="Arial Black"/>
                <a:ea typeface="DejaVu Sans"/>
              </a:rPr>
              <a:t>&amp; technologique</a:t>
            </a:r>
            <a:endParaRPr lang="fr-FR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1747</Words>
  <Application>Microsoft Office PowerPoint</Application>
  <PresentationFormat>Affichage à l'écran (4:3)</PresentationFormat>
  <Paragraphs>276</Paragraphs>
  <Slides>18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18</vt:i4>
      </vt:variant>
    </vt:vector>
  </HeadingPairs>
  <TitlesOfParts>
    <vt:vector size="35" baseType="lpstr">
      <vt:lpstr>Microsoft YaHei</vt:lpstr>
      <vt:lpstr>MS PGothic</vt:lpstr>
      <vt:lpstr>Arial</vt:lpstr>
      <vt:lpstr>Arial Black</vt:lpstr>
      <vt:lpstr>Arial Bold</vt:lpstr>
      <vt:lpstr>Arial Narrow</vt:lpstr>
      <vt:lpstr>Calibri</vt:lpstr>
      <vt:lpstr>Century Gothic</vt:lpstr>
      <vt:lpstr>Comic Sans MS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Loïc Le Duff</dc:creator>
  <cp:lastModifiedBy>chefetab</cp:lastModifiedBy>
  <cp:revision>41</cp:revision>
  <dcterms:modified xsi:type="dcterms:W3CDTF">2022-02-04T16:39:06Z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15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30</vt:i4>
  </property>
</Properties>
</file>